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1" r:id="rId5"/>
  </p:sldMasterIdLst>
  <p:notesMasterIdLst>
    <p:notesMasterId r:id="rId21"/>
  </p:notesMasterIdLst>
  <p:sldIdLst>
    <p:sldId id="2134804756" r:id="rId6"/>
    <p:sldId id="2134804774" r:id="rId7"/>
    <p:sldId id="2134804768" r:id="rId8"/>
    <p:sldId id="2134804785" r:id="rId9"/>
    <p:sldId id="2134804802" r:id="rId10"/>
    <p:sldId id="2134804775" r:id="rId11"/>
    <p:sldId id="2134804805" r:id="rId12"/>
    <p:sldId id="2134804806" r:id="rId13"/>
    <p:sldId id="2134804799" r:id="rId14"/>
    <p:sldId id="2134804778" r:id="rId15"/>
    <p:sldId id="2134804783" r:id="rId16"/>
    <p:sldId id="2134804798" r:id="rId17"/>
    <p:sldId id="2134804807" r:id="rId18"/>
    <p:sldId id="2134804779" r:id="rId19"/>
    <p:sldId id="21348047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pe, Lisa M. (she/her/hers)" initials="PLM(" lastIdx="6" clrIdx="6">
    <p:extLst>
      <p:ext uri="{19B8F6BF-5375-455C-9EA6-DF929625EA0E}">
        <p15:presenceInfo xmlns:p15="http://schemas.microsoft.com/office/powerpoint/2012/main" userId="S::Lisa.Pape2@va.gov::26184073-1cd8-43f3-891f-f0e576c7b26d" providerId="AD"/>
      </p:ext>
    </p:extLst>
  </p:cmAuthor>
  <p:cmAuthor id="1" name="Subbu, Sankalpa" initials="SS" lastIdx="8" clrIdx="0">
    <p:extLst>
      <p:ext uri="{19B8F6BF-5375-455C-9EA6-DF929625EA0E}">
        <p15:presenceInfo xmlns:p15="http://schemas.microsoft.com/office/powerpoint/2012/main" userId="S::Sankalpa.Subbu@va.gov::8459cac9-d276-4953-9095-afe3ce0dd650" providerId="AD"/>
      </p:ext>
    </p:extLst>
  </p:cmAuthor>
  <p:cmAuthor id="8" name="Rutan, Mary Kay" initials="RMK" lastIdx="3" clrIdx="7">
    <p:extLst>
      <p:ext uri="{19B8F6BF-5375-455C-9EA6-DF929625EA0E}">
        <p15:presenceInfo xmlns:p15="http://schemas.microsoft.com/office/powerpoint/2012/main" userId="S::MaryKay.Rutan@va.gov::e3f40698-80dd-4e94-b891-c9ef2bc4ad78" providerId="AD"/>
      </p:ext>
    </p:extLst>
  </p:cmAuthor>
  <p:cmAuthor id="2" name="Cornachione, Elizabeth A. (Aptive)" initials="CEA(" lastIdx="1" clrIdx="1">
    <p:extLst>
      <p:ext uri="{19B8F6BF-5375-455C-9EA6-DF929625EA0E}">
        <p15:presenceInfo xmlns:p15="http://schemas.microsoft.com/office/powerpoint/2012/main" userId="S::Elizabeth.Cornachione@va.gov::189aaa27-a2e7-4ea5-981e-9ff0108e0c17" providerId="AD"/>
      </p:ext>
    </p:extLst>
  </p:cmAuthor>
  <p:cmAuthor id="9" name="Draime, Jill  VHACIN" initials="DJV" lastIdx="4" clrIdx="8">
    <p:extLst>
      <p:ext uri="{19B8F6BF-5375-455C-9EA6-DF929625EA0E}">
        <p15:presenceInfo xmlns:p15="http://schemas.microsoft.com/office/powerpoint/2012/main" userId="S::Jill.Draime@va.gov::5417026b-97f8-4143-aab4-adc626814ba7" providerId="AD"/>
      </p:ext>
    </p:extLst>
  </p:cmAuthor>
  <p:cmAuthor id="3" name="Shiver, Keith J. (Aptive HTG) (he/him/his)" initials="SKJ(H(" lastIdx="7" clrIdx="2">
    <p:extLst>
      <p:ext uri="{19B8F6BF-5375-455C-9EA6-DF929625EA0E}">
        <p15:presenceInfo xmlns:p15="http://schemas.microsoft.com/office/powerpoint/2012/main" userId="S::Keith.Shiver@va.gov::41b3bb3e-f2e1-4b16-ba70-f80bfbaa511d" providerId="AD"/>
      </p:ext>
    </p:extLst>
  </p:cmAuthor>
  <p:cmAuthor id="4" name="Lissiano, Maria" initials="LM" lastIdx="4" clrIdx="3">
    <p:extLst>
      <p:ext uri="{19B8F6BF-5375-455C-9EA6-DF929625EA0E}">
        <p15:presenceInfo xmlns:p15="http://schemas.microsoft.com/office/powerpoint/2012/main" userId="S::maria.lissiano@va.gov::a9d1466e-799a-4990-96a3-87b7df95ae99" providerId="AD"/>
      </p:ext>
    </p:extLst>
  </p:cmAuthor>
  <p:cmAuthor id="5" name="Lissiano, Maria" initials="LM [2]" lastIdx="10" clrIdx="4">
    <p:extLst>
      <p:ext uri="{19B8F6BF-5375-455C-9EA6-DF929625EA0E}">
        <p15:presenceInfo xmlns:p15="http://schemas.microsoft.com/office/powerpoint/2012/main" userId="S::Maria.Lebedeva@va.gov::a9d1466e-799a-4990-96a3-87b7df95ae99" providerId="AD"/>
      </p:ext>
    </p:extLst>
  </p:cmAuthor>
  <p:cmAuthor id="6" name="Harrington, Ryan C. (Aptive HTG)" initials="HRC(H" lastIdx="1" clrIdx="5">
    <p:extLst>
      <p:ext uri="{19B8F6BF-5375-455C-9EA6-DF929625EA0E}">
        <p15:presenceInfo xmlns:p15="http://schemas.microsoft.com/office/powerpoint/2012/main" userId="S::Ryan.Harrington2@va.gov::8c5e0baf-0467-4d1a-bf2f-e098e59c6c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951D2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71088" autoAdjust="0"/>
  </p:normalViewPr>
  <p:slideViewPr>
    <p:cSldViewPr snapToGrid="0">
      <p:cViewPr varScale="1">
        <p:scale>
          <a:sx n="55" d="100"/>
          <a:sy n="55" d="100"/>
        </p:scale>
        <p:origin x="15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A18EB-BE09-4644-AC67-55749DD9F388}"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5D0D6-F36D-441F-B879-83D0640AF70E}" type="slidenum">
              <a:rPr lang="en-US" smtClean="0"/>
              <a:t>‹#›</a:t>
            </a:fld>
            <a:endParaRPr lang="en-US"/>
          </a:p>
        </p:txBody>
      </p:sp>
    </p:spTree>
    <p:extLst>
      <p:ext uri="{BB962C8B-B14F-4D97-AF65-F5344CB8AC3E}">
        <p14:creationId xmlns:p14="http://schemas.microsoft.com/office/powerpoint/2010/main" val="187360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F52D-116E-46C9-A6F6-BC0788BC8D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71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10</a:t>
            </a:fld>
            <a:endParaRPr lang="en-US"/>
          </a:p>
        </p:txBody>
      </p:sp>
    </p:spTree>
    <p:extLst>
      <p:ext uri="{BB962C8B-B14F-4D97-AF65-F5344CB8AC3E}">
        <p14:creationId xmlns:p14="http://schemas.microsoft.com/office/powerpoint/2010/main" val="197172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11</a:t>
            </a:fld>
            <a:endParaRPr lang="en-US"/>
          </a:p>
        </p:txBody>
      </p:sp>
    </p:spTree>
    <p:extLst>
      <p:ext uri="{BB962C8B-B14F-4D97-AF65-F5344CB8AC3E}">
        <p14:creationId xmlns:p14="http://schemas.microsoft.com/office/powerpoint/2010/main" val="315715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A95D0D6-F36D-441F-B879-83D0640AF70E}" type="slidenum">
              <a:rPr lang="en-US" smtClean="0"/>
              <a:t>12</a:t>
            </a:fld>
            <a:endParaRPr lang="en-US"/>
          </a:p>
        </p:txBody>
      </p:sp>
    </p:spTree>
    <p:extLst>
      <p:ext uri="{BB962C8B-B14F-4D97-AF65-F5344CB8AC3E}">
        <p14:creationId xmlns:p14="http://schemas.microsoft.com/office/powerpoint/2010/main" val="23819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13</a:t>
            </a:fld>
            <a:endParaRPr lang="en-US"/>
          </a:p>
        </p:txBody>
      </p:sp>
    </p:spTree>
    <p:extLst>
      <p:ext uri="{BB962C8B-B14F-4D97-AF65-F5344CB8AC3E}">
        <p14:creationId xmlns:p14="http://schemas.microsoft.com/office/powerpoint/2010/main" val="144225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14</a:t>
            </a:fld>
            <a:endParaRPr lang="en-US"/>
          </a:p>
        </p:txBody>
      </p:sp>
    </p:spTree>
    <p:extLst>
      <p:ext uri="{BB962C8B-B14F-4D97-AF65-F5344CB8AC3E}">
        <p14:creationId xmlns:p14="http://schemas.microsoft.com/office/powerpoint/2010/main" val="403948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15</a:t>
            </a:fld>
            <a:endParaRPr lang="en-US"/>
          </a:p>
        </p:txBody>
      </p:sp>
    </p:spTree>
    <p:extLst>
      <p:ext uri="{BB962C8B-B14F-4D97-AF65-F5344CB8AC3E}">
        <p14:creationId xmlns:p14="http://schemas.microsoft.com/office/powerpoint/2010/main" val="15842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2</a:t>
            </a:fld>
            <a:endParaRPr lang="en-US"/>
          </a:p>
        </p:txBody>
      </p:sp>
    </p:spTree>
    <p:extLst>
      <p:ext uri="{BB962C8B-B14F-4D97-AF65-F5344CB8AC3E}">
        <p14:creationId xmlns:p14="http://schemas.microsoft.com/office/powerpoint/2010/main" val="142032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3</a:t>
            </a:fld>
            <a:endParaRPr lang="en-US"/>
          </a:p>
        </p:txBody>
      </p:sp>
    </p:spTree>
    <p:extLst>
      <p:ext uri="{BB962C8B-B14F-4D97-AF65-F5344CB8AC3E}">
        <p14:creationId xmlns:p14="http://schemas.microsoft.com/office/powerpoint/2010/main" val="36536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4</a:t>
            </a:fld>
            <a:endParaRPr lang="en-US"/>
          </a:p>
        </p:txBody>
      </p:sp>
    </p:spTree>
    <p:extLst>
      <p:ext uri="{BB962C8B-B14F-4D97-AF65-F5344CB8AC3E}">
        <p14:creationId xmlns:p14="http://schemas.microsoft.com/office/powerpoint/2010/main" val="116488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5</a:t>
            </a:fld>
            <a:endParaRPr lang="en-US"/>
          </a:p>
        </p:txBody>
      </p:sp>
    </p:spTree>
    <p:extLst>
      <p:ext uri="{BB962C8B-B14F-4D97-AF65-F5344CB8AC3E}">
        <p14:creationId xmlns:p14="http://schemas.microsoft.com/office/powerpoint/2010/main" val="16937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6</a:t>
            </a:fld>
            <a:endParaRPr lang="en-US"/>
          </a:p>
        </p:txBody>
      </p:sp>
    </p:spTree>
    <p:extLst>
      <p:ext uri="{BB962C8B-B14F-4D97-AF65-F5344CB8AC3E}">
        <p14:creationId xmlns:p14="http://schemas.microsoft.com/office/powerpoint/2010/main" val="426111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7</a:t>
            </a:fld>
            <a:endParaRPr lang="en-US"/>
          </a:p>
        </p:txBody>
      </p:sp>
    </p:spTree>
    <p:extLst>
      <p:ext uri="{BB962C8B-B14F-4D97-AF65-F5344CB8AC3E}">
        <p14:creationId xmlns:p14="http://schemas.microsoft.com/office/powerpoint/2010/main" val="70197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8</a:t>
            </a:fld>
            <a:endParaRPr lang="en-US"/>
          </a:p>
        </p:txBody>
      </p:sp>
    </p:spTree>
    <p:extLst>
      <p:ext uri="{BB962C8B-B14F-4D97-AF65-F5344CB8AC3E}">
        <p14:creationId xmlns:p14="http://schemas.microsoft.com/office/powerpoint/2010/main" val="354888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9</a:t>
            </a:fld>
            <a:endParaRPr lang="en-US"/>
          </a:p>
        </p:txBody>
      </p:sp>
    </p:spTree>
    <p:extLst>
      <p:ext uri="{BB962C8B-B14F-4D97-AF65-F5344CB8AC3E}">
        <p14:creationId xmlns:p14="http://schemas.microsoft.com/office/powerpoint/2010/main" val="101382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1"/>
            <a:ext cx="12192000" cy="64008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19269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188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9871456" cy="487362"/>
          </a:xfrm>
          <a:prstGeom prst="rect">
            <a:avLst/>
          </a:prstGeom>
        </p:spPr>
        <p:txBody>
          <a:bodyPr vert="horz" anchor="b"/>
          <a:lstStyle>
            <a:lvl1pPr algn="l">
              <a:defRPr sz="32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609600" y="1143003"/>
            <a:ext cx="10972800" cy="4983163"/>
          </a:xfrm>
          <a:prstGeom prst="rect">
            <a:avLst/>
          </a:prstGeom>
        </p:spPr>
        <p:txBody>
          <a:bodyPr/>
          <a:lstStyle>
            <a:lvl1pPr marL="263776" marR="0" indent="-263776" algn="l" defTabSz="844083" rtl="0" eaLnBrk="1" fontAlgn="auto" latinLnBrk="0" hangingPunct="1">
              <a:lnSpc>
                <a:spcPct val="100000"/>
              </a:lnSpc>
              <a:spcBef>
                <a:spcPts val="554"/>
              </a:spcBef>
              <a:spcAft>
                <a:spcPts val="0"/>
              </a:spcAft>
              <a:buClrTx/>
              <a:buSzTx/>
              <a:buFont typeface="Arial" charset="0"/>
              <a:buChar char="•"/>
              <a:tabLst/>
              <a:defRPr kumimoji="0" lang="en-US" sz="1600" b="0" i="0" u="none" strike="noStrike" kern="1200" cap="none" spc="0" normalizeH="0" baseline="0" noProof="0">
                <a:ln>
                  <a:noFill/>
                </a:ln>
                <a:solidFill>
                  <a:srgbClr val="000000"/>
                </a:solidFill>
                <a:effectLst/>
                <a:uLnTx/>
                <a:uFillTx/>
                <a:latin typeface="+mn-lt"/>
              </a:defRPr>
            </a:lvl1pPr>
            <a:lvl2pPr marL="476262" marR="0" indent="-225675" algn="l" defTabSz="844083" rtl="0" eaLnBrk="1" fontAlgn="auto" latinLnBrk="0" hangingPunct="1">
              <a:lnSpc>
                <a:spcPct val="100000"/>
              </a:lnSpc>
              <a:spcBef>
                <a:spcPts val="0"/>
              </a:spcBef>
              <a:spcAft>
                <a:spcPts val="0"/>
              </a:spcAft>
              <a:buClrTx/>
              <a:buSzTx/>
              <a:buFont typeface="LucidaGrande" charset="0"/>
              <a:buChar char="-"/>
              <a:tabLst/>
              <a:defRPr sz="1600">
                <a:latin typeface="+mn-lt"/>
              </a:defRPr>
            </a:lvl2pPr>
            <a:lvl3pPr marL="675266" marR="0" indent="-211021" algn="l" defTabSz="844083" rtl="0" eaLnBrk="1" fontAlgn="auto" latinLnBrk="0" hangingPunct="1">
              <a:lnSpc>
                <a:spcPct val="100000"/>
              </a:lnSpc>
              <a:spcBef>
                <a:spcPts val="0"/>
              </a:spcBef>
              <a:spcAft>
                <a:spcPts val="0"/>
              </a:spcAft>
              <a:buClrTx/>
              <a:buSzPct val="80000"/>
              <a:buFont typeface="Courier New" charset="0"/>
              <a:buChar char="o"/>
              <a:tabLst/>
              <a:defRPr kumimoji="0" lang="en-US" sz="1600" b="0" i="0" u="none" strike="noStrike" kern="1200" cap="none" spc="0" normalizeH="0" baseline="0" noProof="0">
                <a:ln>
                  <a:noFill/>
                </a:ln>
                <a:solidFill>
                  <a:srgbClr val="000000"/>
                </a:solidFill>
                <a:effectLst/>
                <a:uLnTx/>
                <a:uFillTx/>
                <a:latin typeface="Calibri" panose="020F0502020204030204"/>
              </a:defRPr>
            </a:lvl3pPr>
            <a:lvl4pPr marL="0" marR="0" indent="0" algn="l" defTabSz="844083" rtl="0" eaLnBrk="1" fontAlgn="auto" latinLnBrk="0" hangingPunct="1">
              <a:lnSpc>
                <a:spcPct val="100000"/>
              </a:lnSpc>
              <a:spcBef>
                <a:spcPts val="1662"/>
              </a:spcBef>
              <a:spcAft>
                <a:spcPts val="0"/>
              </a:spcAft>
              <a:buClrTx/>
              <a:buSzTx/>
              <a:buFont typeface=".AppleSystemUIFont" charset="-120"/>
              <a:buNone/>
              <a:tabLst/>
              <a:defRPr sz="1600">
                <a:latin typeface="+mn-lt"/>
              </a:defRPr>
            </a:lvl4pPr>
            <a:lvl5pPr marL="0" marR="0"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sz="1600">
                <a:latin typeface="+mn-lt"/>
              </a:defRPr>
            </a:lvl5pPr>
            <a:lvl6pPr marL="0" marR="0" indent="0" algn="l" defTabSz="844083" rtl="0" eaLnBrk="1" fontAlgn="auto" latinLnBrk="0" hangingPunct="1">
              <a:lnSpc>
                <a:spcPct val="100000"/>
              </a:lnSpc>
              <a:spcBef>
                <a:spcPts val="1108"/>
              </a:spcBef>
              <a:spcAft>
                <a:spcPts val="0"/>
              </a:spcAft>
              <a:buClrTx/>
              <a:buSzTx/>
              <a:buFontTx/>
              <a:buNone/>
              <a:tabLst/>
              <a:defRPr sz="1600"/>
            </a:lvl6pPr>
          </a:lstStyle>
          <a:p>
            <a:pPr marL="263776" marR="0" lvl="0" indent="-263776" algn="l" defTabSz="844083" rtl="0" eaLnBrk="1" fontAlgn="auto" latinLnBrk="0" hangingPunct="1">
              <a:lnSpc>
                <a:spcPct val="100000"/>
              </a:lnSpc>
              <a:spcBef>
                <a:spcPts val="554"/>
              </a:spcBef>
              <a:spcAft>
                <a:spcPts val="0"/>
              </a:spcAft>
              <a:buClrTx/>
              <a:buSzTx/>
              <a:buFont typeface="Arial" charset="0"/>
              <a:buChar char="•"/>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476262" marR="0" lvl="1" indent="-225675" algn="l" defTabSz="844083" rtl="0" eaLnBrk="1" fontAlgn="auto" latinLnBrk="0" hangingPunct="1">
              <a:lnSpc>
                <a:spcPct val="100000"/>
              </a:lnSpc>
              <a:spcBef>
                <a:spcPts val="0"/>
              </a:spcBef>
              <a:spcAft>
                <a:spcPts val="0"/>
              </a:spcAft>
              <a:buClrTx/>
              <a:buSzTx/>
              <a:buFont typeface="LucidaGrande" charset="0"/>
              <a:buChar char="-"/>
              <a:tabLst/>
              <a:defRPr/>
            </a:pPr>
            <a:r>
              <a:rPr kumimoji="0" lang="en-US" sz="1477"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675266" marR="0" lvl="2" indent="-211021" algn="l" defTabSz="844083" rtl="0" eaLnBrk="1" fontAlgn="auto" latinLnBrk="0" hangingPunct="1">
              <a:lnSpc>
                <a:spcPct val="100000"/>
              </a:lnSpc>
              <a:spcBef>
                <a:spcPts val="0"/>
              </a:spcBef>
              <a:spcAft>
                <a:spcPts val="0"/>
              </a:spcAft>
              <a:buClrTx/>
              <a:buSzPct val="80000"/>
              <a:buFont typeface="Courier New" charset="0"/>
              <a:buChar char="o"/>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844083" rtl="0" eaLnBrk="1" fontAlgn="auto" latinLnBrk="0" hangingPunct="1">
              <a:lnSpc>
                <a:spcPct val="100000"/>
              </a:lnSpc>
              <a:spcBef>
                <a:spcPts val="1662"/>
              </a:spcBef>
              <a:spcAft>
                <a:spcPts val="0"/>
              </a:spcAft>
              <a:buClrTx/>
              <a:buSzTx/>
              <a:buFont typeface=".AppleSystemUIFont" charset="-120"/>
              <a:buNone/>
              <a:tabLst/>
              <a:defRPr/>
            </a:pPr>
            <a:r>
              <a:rPr kumimoji="0" lang="en-US" sz="1477" b="1" i="0" u="none" strike="noStrike" kern="1200" cap="all" spc="92" normalizeH="0" baseline="0" noProof="0">
                <a:ln>
                  <a:noFill/>
                </a:ln>
                <a:solidFill>
                  <a:srgbClr val="243646"/>
                </a:solidFill>
                <a:effectLst/>
                <a:uLnTx/>
                <a:uFillTx/>
                <a:latin typeface="Calibri" charset="0"/>
                <a:cs typeface="Calibri" charset="0"/>
              </a:rPr>
              <a:t>Level 4 is an optional subhead</a:t>
            </a:r>
          </a:p>
          <a:p>
            <a:pPr marL="0" marR="0" lvl="4"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a:pPr>
            <a:r>
              <a:rPr kumimoji="0" lang="en-US" sz="1292"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844083" rtl="0" eaLnBrk="1" fontAlgn="auto" latinLnBrk="0" hangingPunct="1">
              <a:lnSpc>
                <a:spcPct val="100000"/>
              </a:lnSpc>
              <a:spcBef>
                <a:spcPts val="1108"/>
              </a:spcBef>
              <a:spcAft>
                <a:spcPts val="0"/>
              </a:spcAft>
              <a:buClrTx/>
              <a:buSzTx/>
              <a:buFontTx/>
              <a:buNone/>
              <a:tabLst/>
              <a:defRPr/>
            </a:pPr>
            <a:r>
              <a:rPr kumimoji="0" lang="en-US" sz="1015"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204614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9871456" cy="487362"/>
          </a:xfrm>
          <a:prstGeom prst="rect">
            <a:avLst/>
          </a:prstGeom>
        </p:spPr>
        <p:txBody>
          <a:bodyPr vert="horz" anchor="b"/>
          <a:lstStyle>
            <a:lvl1pPr algn="l">
              <a:defRPr sz="32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609600" y="1143003"/>
            <a:ext cx="10972800" cy="4983163"/>
          </a:xfrm>
          <a:prstGeom prst="rect">
            <a:avLst/>
          </a:prstGeom>
        </p:spPr>
        <p:txBody>
          <a:bodyPr/>
          <a:lstStyle>
            <a:lvl1pPr marL="263776" marR="0" indent="-263776" algn="l" defTabSz="844083" rtl="0" eaLnBrk="1" fontAlgn="auto" latinLnBrk="0" hangingPunct="1">
              <a:lnSpc>
                <a:spcPct val="100000"/>
              </a:lnSpc>
              <a:spcBef>
                <a:spcPts val="554"/>
              </a:spcBef>
              <a:spcAft>
                <a:spcPts val="0"/>
              </a:spcAft>
              <a:buClrTx/>
              <a:buSzTx/>
              <a:buFont typeface="Arial" charset="0"/>
              <a:buChar char="•"/>
              <a:tabLst/>
              <a:defRPr kumimoji="0" lang="en-US" sz="1600" b="0" i="0" u="none" strike="noStrike" kern="1200" cap="none" spc="0" normalizeH="0" baseline="0" noProof="0">
                <a:ln>
                  <a:noFill/>
                </a:ln>
                <a:solidFill>
                  <a:srgbClr val="000000"/>
                </a:solidFill>
                <a:effectLst/>
                <a:uLnTx/>
                <a:uFillTx/>
                <a:latin typeface="+mn-lt"/>
              </a:defRPr>
            </a:lvl1pPr>
            <a:lvl2pPr marL="476262" marR="0" indent="-225675" algn="l" defTabSz="844083" rtl="0" eaLnBrk="1" fontAlgn="auto" latinLnBrk="0" hangingPunct="1">
              <a:lnSpc>
                <a:spcPct val="100000"/>
              </a:lnSpc>
              <a:spcBef>
                <a:spcPts val="0"/>
              </a:spcBef>
              <a:spcAft>
                <a:spcPts val="0"/>
              </a:spcAft>
              <a:buClrTx/>
              <a:buSzTx/>
              <a:buFont typeface="LucidaGrande" charset="0"/>
              <a:buChar char="-"/>
              <a:tabLst/>
              <a:defRPr sz="1600">
                <a:latin typeface="+mn-lt"/>
              </a:defRPr>
            </a:lvl2pPr>
            <a:lvl3pPr marL="675266" marR="0" indent="-211021" algn="l" defTabSz="844083" rtl="0" eaLnBrk="1" fontAlgn="auto" latinLnBrk="0" hangingPunct="1">
              <a:lnSpc>
                <a:spcPct val="100000"/>
              </a:lnSpc>
              <a:spcBef>
                <a:spcPts val="0"/>
              </a:spcBef>
              <a:spcAft>
                <a:spcPts val="0"/>
              </a:spcAft>
              <a:buClrTx/>
              <a:buSzPct val="80000"/>
              <a:buFont typeface="Courier New" charset="0"/>
              <a:buChar char="o"/>
              <a:tabLst/>
              <a:defRPr kumimoji="0" lang="en-US" sz="1600" b="0" i="0" u="none" strike="noStrike" kern="1200" cap="none" spc="0" normalizeH="0" baseline="0" noProof="0">
                <a:ln>
                  <a:noFill/>
                </a:ln>
                <a:solidFill>
                  <a:srgbClr val="000000"/>
                </a:solidFill>
                <a:effectLst/>
                <a:uLnTx/>
                <a:uFillTx/>
                <a:latin typeface="Calibri" panose="020F0502020204030204"/>
              </a:defRPr>
            </a:lvl3pPr>
            <a:lvl4pPr marL="0" marR="0" indent="0" algn="l" defTabSz="844083" rtl="0" eaLnBrk="1" fontAlgn="auto" latinLnBrk="0" hangingPunct="1">
              <a:lnSpc>
                <a:spcPct val="100000"/>
              </a:lnSpc>
              <a:spcBef>
                <a:spcPts val="1662"/>
              </a:spcBef>
              <a:spcAft>
                <a:spcPts val="0"/>
              </a:spcAft>
              <a:buClrTx/>
              <a:buSzTx/>
              <a:buFont typeface=".AppleSystemUIFont" charset="-120"/>
              <a:buNone/>
              <a:tabLst/>
              <a:defRPr sz="1600">
                <a:latin typeface="+mn-lt"/>
              </a:defRPr>
            </a:lvl4pPr>
            <a:lvl5pPr marL="0" marR="0"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sz="1600">
                <a:latin typeface="+mn-lt"/>
              </a:defRPr>
            </a:lvl5pPr>
            <a:lvl6pPr marL="0" marR="0" indent="0" algn="l" defTabSz="844083" rtl="0" eaLnBrk="1" fontAlgn="auto" latinLnBrk="0" hangingPunct="1">
              <a:lnSpc>
                <a:spcPct val="100000"/>
              </a:lnSpc>
              <a:spcBef>
                <a:spcPts val="1108"/>
              </a:spcBef>
              <a:spcAft>
                <a:spcPts val="0"/>
              </a:spcAft>
              <a:buClrTx/>
              <a:buSzTx/>
              <a:buFontTx/>
              <a:buNone/>
              <a:tabLst/>
              <a:defRPr sz="1600"/>
            </a:lvl6pPr>
          </a:lstStyle>
          <a:p>
            <a:pPr marL="263776" marR="0" lvl="0" indent="-263776" algn="l" defTabSz="844083" rtl="0" eaLnBrk="1" fontAlgn="auto" latinLnBrk="0" hangingPunct="1">
              <a:lnSpc>
                <a:spcPct val="100000"/>
              </a:lnSpc>
              <a:spcBef>
                <a:spcPts val="554"/>
              </a:spcBef>
              <a:spcAft>
                <a:spcPts val="0"/>
              </a:spcAft>
              <a:buClrTx/>
              <a:buSzTx/>
              <a:buFont typeface="Arial" charset="0"/>
              <a:buChar char="•"/>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476262" marR="0" lvl="1" indent="-225675" algn="l" defTabSz="844083" rtl="0" eaLnBrk="1" fontAlgn="auto" latinLnBrk="0" hangingPunct="1">
              <a:lnSpc>
                <a:spcPct val="100000"/>
              </a:lnSpc>
              <a:spcBef>
                <a:spcPts val="0"/>
              </a:spcBef>
              <a:spcAft>
                <a:spcPts val="0"/>
              </a:spcAft>
              <a:buClrTx/>
              <a:buSzTx/>
              <a:buFont typeface="LucidaGrande" charset="0"/>
              <a:buChar char="-"/>
              <a:tabLst/>
              <a:defRPr/>
            </a:pPr>
            <a:r>
              <a:rPr kumimoji="0" lang="en-US" sz="1477"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675266" marR="0" lvl="2" indent="-211021" algn="l" defTabSz="844083" rtl="0" eaLnBrk="1" fontAlgn="auto" latinLnBrk="0" hangingPunct="1">
              <a:lnSpc>
                <a:spcPct val="100000"/>
              </a:lnSpc>
              <a:spcBef>
                <a:spcPts val="0"/>
              </a:spcBef>
              <a:spcAft>
                <a:spcPts val="0"/>
              </a:spcAft>
              <a:buClrTx/>
              <a:buSzPct val="80000"/>
              <a:buFont typeface="Courier New" charset="0"/>
              <a:buChar char="o"/>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844083" rtl="0" eaLnBrk="1" fontAlgn="auto" latinLnBrk="0" hangingPunct="1">
              <a:lnSpc>
                <a:spcPct val="100000"/>
              </a:lnSpc>
              <a:spcBef>
                <a:spcPts val="1662"/>
              </a:spcBef>
              <a:spcAft>
                <a:spcPts val="0"/>
              </a:spcAft>
              <a:buClrTx/>
              <a:buSzTx/>
              <a:buFont typeface=".AppleSystemUIFont" charset="-120"/>
              <a:buNone/>
              <a:tabLst/>
              <a:defRPr/>
            </a:pPr>
            <a:r>
              <a:rPr kumimoji="0" lang="en-US" sz="1477" b="1" i="0" u="none" strike="noStrike" kern="1200" cap="all" spc="92" normalizeH="0" baseline="0" noProof="0">
                <a:ln>
                  <a:noFill/>
                </a:ln>
                <a:solidFill>
                  <a:srgbClr val="243646"/>
                </a:solidFill>
                <a:effectLst/>
                <a:uLnTx/>
                <a:uFillTx/>
                <a:latin typeface="Calibri" charset="0"/>
                <a:cs typeface="Calibri" charset="0"/>
              </a:rPr>
              <a:t>Level 4 is an optional subhead</a:t>
            </a:r>
          </a:p>
          <a:p>
            <a:pPr marL="0" marR="0" lvl="4"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a:pPr>
            <a:r>
              <a:rPr kumimoji="0" lang="en-US" sz="1292"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844083" rtl="0" eaLnBrk="1" fontAlgn="auto" latinLnBrk="0" hangingPunct="1">
              <a:lnSpc>
                <a:spcPct val="100000"/>
              </a:lnSpc>
              <a:spcBef>
                <a:spcPts val="1108"/>
              </a:spcBef>
              <a:spcAft>
                <a:spcPts val="0"/>
              </a:spcAft>
              <a:buClrTx/>
              <a:buSzTx/>
              <a:buFontTx/>
              <a:buNone/>
              <a:tabLst/>
              <a:defRPr/>
            </a:pPr>
            <a:r>
              <a:rPr kumimoji="0" lang="en-US" sz="1015"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28155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1277" y="5584328"/>
            <a:ext cx="3112135" cy="699770"/>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47453" y="5538856"/>
            <a:ext cx="2600960" cy="69900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userDrawn="1"/>
        </p:nvSpPr>
        <p:spPr>
          <a:xfrm>
            <a:off x="4029427" y="6342744"/>
            <a:ext cx="3967239" cy="196208"/>
          </a:xfrm>
          <a:prstGeom prst="rect">
            <a:avLst/>
          </a:prstGeom>
          <a:noFill/>
        </p:spPr>
        <p:txBody>
          <a:bodyPr wrap="square" rtlCol="0">
            <a:spAutoFit/>
          </a:bodyPr>
          <a:lstStyle/>
          <a:p>
            <a:pPr algn="ctr"/>
            <a:r>
              <a:rPr lang="en-US" sz="675" err="1"/>
              <a:t>Predecisional</a:t>
            </a:r>
            <a:r>
              <a:rPr lang="en-US" sz="675" baseline="0"/>
              <a:t> / For Internal VA Use Only</a:t>
            </a:r>
            <a:endParaRPr lang="en-US" sz="675"/>
          </a:p>
        </p:txBody>
      </p:sp>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4433" name="Picture 97">
            <a:extLst>
              <a:ext uri="{FF2B5EF4-FFF2-40B4-BE49-F238E27FC236}">
                <a16:creationId xmlns:a16="http://schemas.microsoft.com/office/drawing/2014/main" id="{426E5657-CBB1-794F-1496-CB082F68C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2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lvl1pPr>
              <a:defRPr>
                <a:solidFill>
                  <a:srgbClr val="002F56"/>
                </a:solidFill>
              </a:defRPr>
            </a:lvl1p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a:latin typeface="Arial" panose="020B0604020202020204" pitchFamily="34" charset="0"/>
                <a:cs typeface="Arial" panose="020B0604020202020204" pitchFamily="34" charset="0"/>
              </a:rPr>
              <a:t>Presentation for:</a:t>
            </a:r>
          </a:p>
          <a:p>
            <a:pPr algn="l">
              <a:spcBef>
                <a:spcPts val="0"/>
              </a:spcBef>
            </a:pPr>
            <a:r>
              <a:rPr lang="en-US" sz="2100">
                <a:latin typeface="Arial" panose="020B0604020202020204" pitchFamily="34" charset="0"/>
                <a:cs typeface="Arial" panose="020B0604020202020204" pitchFamily="34" charset="0"/>
              </a:rPr>
              <a:t>Presented by:</a:t>
            </a:r>
          </a:p>
          <a:p>
            <a:pPr algn="l">
              <a:spcBef>
                <a:spcPts val="0"/>
              </a:spcBef>
            </a:pPr>
            <a:r>
              <a:rPr lang="en-US" sz="2100">
                <a:latin typeface="Arial" panose="020B0604020202020204" pitchFamily="34" charset="0"/>
                <a:cs typeface="Arial" panose="020B0604020202020204" pitchFamily="34" charset="0"/>
              </a:rPr>
              <a:t>Date of briefing:</a:t>
            </a:r>
          </a:p>
          <a:p>
            <a:endParaRPr lang="en-US"/>
          </a:p>
        </p:txBody>
      </p:sp>
      <p:sp>
        <p:nvSpPr>
          <p:cNvPr id="6" name="Title 1"/>
          <p:cNvSpPr txBox="1">
            <a:spLocks/>
          </p:cNvSpPr>
          <p:nvPr/>
        </p:nvSpPr>
        <p:spPr>
          <a:xfrm>
            <a:off x="838200" y="460502"/>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defRPr/>
            </a:pPr>
            <a:r>
              <a:rPr lang="en-US" sz="2400">
                <a:solidFill>
                  <a:srgbClr val="002F56"/>
                </a:solidFill>
              </a:rPr>
              <a:t>VETERANS HEALTH ADMINISTRATION</a:t>
            </a:r>
          </a:p>
        </p:txBody>
      </p:sp>
      <p:sp>
        <p:nvSpPr>
          <p:cNvPr id="4" name="Slide Number Placeholder 3">
            <a:extLst>
              <a:ext uri="{FF2B5EF4-FFF2-40B4-BE49-F238E27FC236}">
                <a16:creationId xmlns:a16="http://schemas.microsoft.com/office/drawing/2014/main" id="{4C44D0A0-169D-4ADE-A8CA-41DDD30C3F5F}"/>
              </a:ext>
            </a:extLst>
          </p:cNvPr>
          <p:cNvSpPr>
            <a:spLocks noGrp="1"/>
          </p:cNvSpPr>
          <p:nvPr>
            <p:ph type="sldNum" sz="quarter" idx="10"/>
          </p:nvPr>
        </p:nvSpPr>
        <p:spPr/>
        <p:txBody>
          <a:bodyPr/>
          <a:lstStyle/>
          <a:p>
            <a:fld id="{71D2E955-1962-4AEE-8867-D22B674B3D18}" type="slidenum">
              <a:rPr lang="en-US" smtClean="0"/>
              <a:t>‹#›</a:t>
            </a:fld>
            <a:endParaRPr lang="en-US"/>
          </a:p>
        </p:txBody>
      </p:sp>
    </p:spTree>
    <p:extLst>
      <p:ext uri="{BB962C8B-B14F-4D97-AF65-F5344CB8AC3E}">
        <p14:creationId xmlns:p14="http://schemas.microsoft.com/office/powerpoint/2010/main" val="337444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E1A64A7-1697-4790-9860-ED04C55EE188}"/>
              </a:ext>
            </a:extLst>
          </p:cNvPr>
          <p:cNvSpPr>
            <a:spLocks noGrp="1"/>
          </p:cNvSpPr>
          <p:nvPr>
            <p:ph type="sldNum" sz="quarter" idx="10"/>
          </p:nvPr>
        </p:nvSpPr>
        <p:spPr/>
        <p:txBody>
          <a:bodyPr/>
          <a:lstStyle>
            <a:lvl1pPr>
              <a:defRPr>
                <a:solidFill>
                  <a:schemeClr val="bg1">
                    <a:lumMod val="95000"/>
                  </a:schemeClr>
                </a:solidFill>
              </a:defRPr>
            </a:lvl1pPr>
          </a:lstStyle>
          <a:p>
            <a:fld id="{71D2E955-1962-4AEE-8867-D22B674B3D18}" type="slidenum">
              <a:rPr lang="en-US" smtClean="0"/>
              <a:pPr/>
              <a:t>‹#›</a:t>
            </a:fld>
            <a:endParaRPr lang="en-US"/>
          </a:p>
        </p:txBody>
      </p:sp>
    </p:spTree>
    <p:extLst>
      <p:ext uri="{BB962C8B-B14F-4D97-AF65-F5344CB8AC3E}">
        <p14:creationId xmlns:p14="http://schemas.microsoft.com/office/powerpoint/2010/main" val="265499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1800">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6CFC1BBC-FC1F-4FC3-9871-D9EEF0A9D2B8}"/>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2176878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a:extLst>
              <a:ext uri="{FF2B5EF4-FFF2-40B4-BE49-F238E27FC236}">
                <a16:creationId xmlns:a16="http://schemas.microsoft.com/office/drawing/2014/main" id="{4A81A43E-6603-4A31-9033-0EF6F866C534}"/>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162391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extBox 7">
            <a:extLst>
              <a:ext uri="{FF2B5EF4-FFF2-40B4-BE49-F238E27FC236}">
                <a16:creationId xmlns:a16="http://schemas.microsoft.com/office/drawing/2014/main" id="{2FC159A0-58F4-43DB-B0E8-D342AC22CF72}"/>
              </a:ext>
            </a:extLst>
          </p:cNvPr>
          <p:cNvSpPr txBox="1"/>
          <p:nvPr/>
        </p:nvSpPr>
        <p:spPr>
          <a:xfrm rot="18989011">
            <a:off x="3045320" y="2830978"/>
            <a:ext cx="5689600" cy="1200329"/>
          </a:xfrm>
          <a:prstGeom prst="rect">
            <a:avLst/>
          </a:prstGeom>
          <a:noFill/>
        </p:spPr>
        <p:txBody>
          <a:bodyPr wrap="square" rtlCol="0">
            <a:spAutoFit/>
          </a:bodyPr>
          <a:lstStyle/>
          <a:p>
            <a:pPr algn="ctr"/>
            <a:r>
              <a:rPr lang="en-US" sz="7200">
                <a:solidFill>
                  <a:schemeClr val="bg1">
                    <a:lumMod val="85000"/>
                  </a:schemeClr>
                </a:solidFill>
              </a:rPr>
              <a:t>DRAFT</a:t>
            </a:r>
          </a:p>
        </p:txBody>
      </p:sp>
      <p:sp>
        <p:nvSpPr>
          <p:cNvPr id="6" name="Slide Number Placeholder 5">
            <a:extLst>
              <a:ext uri="{FF2B5EF4-FFF2-40B4-BE49-F238E27FC236}">
                <a16:creationId xmlns:a16="http://schemas.microsoft.com/office/drawing/2014/main" id="{3A917E63-1EFB-40F5-B375-624707CAACB8}"/>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3509818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281062" y="-1"/>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0311" y="5968717"/>
            <a:ext cx="2734235" cy="618007"/>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67340" y="5999323"/>
            <a:ext cx="2043893" cy="51910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userDrawn="1"/>
        </p:nvSpPr>
        <p:spPr>
          <a:xfrm>
            <a:off x="3676473" y="6165496"/>
            <a:ext cx="3967239" cy="300082"/>
          </a:xfrm>
          <a:prstGeom prst="rect">
            <a:avLst/>
          </a:prstGeom>
          <a:noFill/>
        </p:spPr>
        <p:txBody>
          <a:bodyPr wrap="square" rtlCol="0">
            <a:spAutoFit/>
          </a:bodyPr>
          <a:lstStyle/>
          <a:p>
            <a:pPr algn="ctr"/>
            <a:r>
              <a:rPr lang="it-IT" sz="675"/>
              <a:t>Draft - Pre-Decisional Deliberative Document </a:t>
            </a:r>
          </a:p>
          <a:p>
            <a:pPr algn="ctr"/>
            <a:r>
              <a:rPr lang="it-IT" sz="675"/>
              <a:t>Internal VA Use Only</a:t>
            </a:r>
          </a:p>
        </p:txBody>
      </p:sp>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21601" name="Picture 97">
            <a:extLst>
              <a:ext uri="{FF2B5EF4-FFF2-40B4-BE49-F238E27FC236}">
                <a16:creationId xmlns:a16="http://schemas.microsoft.com/office/drawing/2014/main" id="{57F383E2-ACBD-1B8A-0763-1F350908A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4" name="Rectangle 3"/>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1"/>
            <a:ext cx="12192000" cy="640080"/>
          </a:xfrm>
        </p:spPr>
        <p:txBody>
          <a:bodyPr>
            <a:normAutofit/>
          </a:bodyPr>
          <a:lstStyle>
            <a:lvl1pPr>
              <a:defRPr b="1" baseline="0">
                <a:solidFill>
                  <a:schemeClr val="bg1"/>
                </a:solidFill>
              </a:defRPr>
            </a:lvl1pPr>
          </a:lstStyle>
          <a:p>
            <a:r>
              <a:rPr lang="en-US" sz="3600"/>
              <a:t>Click to edit Slide Master Style</a:t>
            </a:r>
            <a:endParaRPr lang="en-US" sz="3600" u="sng"/>
          </a:p>
        </p:txBody>
      </p:sp>
      <p:sp>
        <p:nvSpPr>
          <p:cNvPr id="6" name="Slide Number Placeholder 2">
            <a:extLst>
              <a:ext uri="{FF2B5EF4-FFF2-40B4-BE49-F238E27FC236}">
                <a16:creationId xmlns:a16="http://schemas.microsoft.com/office/drawing/2014/main" id="{3B6318EB-1370-2D4D-8813-75CEBC5EDBB0}"/>
              </a:ext>
            </a:extLst>
          </p:cNvPr>
          <p:cNvSpPr txBox="1">
            <a:spLocks/>
          </p:cNvSpPr>
          <p:nvPr userDrawn="1"/>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a:solidFill>
                <a:schemeClr val="accent6">
                  <a:lumMod val="90000"/>
                </a:schemeClr>
              </a:solidFill>
            </a:endParaRPr>
          </a:p>
        </p:txBody>
      </p:sp>
    </p:spTree>
    <p:extLst>
      <p:ext uri="{BB962C8B-B14F-4D97-AF65-F5344CB8AC3E}">
        <p14:creationId xmlns:p14="http://schemas.microsoft.com/office/powerpoint/2010/main" val="16261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a:solidFill>
                <a:prstClr val="white"/>
              </a:solidFill>
            </a:endParaRPr>
          </a:p>
        </p:txBody>
      </p:sp>
    </p:spTree>
    <p:extLst>
      <p:ext uri="{BB962C8B-B14F-4D97-AF65-F5344CB8AC3E}">
        <p14:creationId xmlns:p14="http://schemas.microsoft.com/office/powerpoint/2010/main" val="8964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1"/>
            <a:ext cx="12192000" cy="640080"/>
          </a:xfrm>
        </p:spPr>
        <p:txBody>
          <a:bodyPr>
            <a:normAutofit/>
          </a:bodyPr>
          <a:lstStyle>
            <a:lvl1pPr>
              <a:defRPr sz="2800"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4723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76200"/>
            <a:ext cx="12192000" cy="63790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12192000" cy="637903"/>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47157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76200"/>
            <a:ext cx="12192000" cy="63790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12192000" cy="637903"/>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238849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96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1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87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9.png"/><Relationship Id="rId5" Type="http://schemas.openxmlformats.org/officeDocument/2006/relationships/slideLayout" Target="../slideLayouts/slideLayout18.xml"/><Relationship Id="rId10" Type="http://schemas.openxmlformats.org/officeDocument/2006/relationships/image" Target="../media/image8.png"/><Relationship Id="rId4" Type="http://schemas.openxmlformats.org/officeDocument/2006/relationships/slideLayout" Target="../slideLayouts/slideLayout1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7200" y="6172200"/>
              <a:ext cx="1524000" cy="5461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Se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753130" y="6184206"/>
              <a:ext cx="1933670" cy="641350"/>
            </a:xfrm>
            <a:prstGeom prst="rect">
              <a:avLst/>
            </a:prstGeom>
          </p:spPr>
        </p:pic>
      </p:grpSp>
      <p:sp>
        <p:nvSpPr>
          <p:cNvPr id="10" name="Slide Number Placeholder 2">
            <a:extLst>
              <a:ext uri="{FF2B5EF4-FFF2-40B4-BE49-F238E27FC236}">
                <a16:creationId xmlns:a16="http://schemas.microsoft.com/office/drawing/2014/main" id="{A5C64214-0FAB-4DC1-BD42-E427C35C67D3}"/>
              </a:ext>
            </a:extLst>
          </p:cNvPr>
          <p:cNvSpPr txBox="1">
            <a:spLocks/>
          </p:cNvSpPr>
          <p:nvPr/>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a:solidFill>
                <a:schemeClr val="accent6">
                  <a:lumMod val="90000"/>
                </a:schemeClr>
              </a:solidFill>
            </a:endParaRPr>
          </a:p>
        </p:txBody>
      </p:sp>
      <p:sp>
        <p:nvSpPr>
          <p:cNvPr id="12" name="TextBox 11">
            <a:extLst>
              <a:ext uri="{FF2B5EF4-FFF2-40B4-BE49-F238E27FC236}">
                <a16:creationId xmlns:a16="http://schemas.microsoft.com/office/drawing/2014/main" id="{B92A818A-09B5-483C-80BD-E370B190E77C}"/>
              </a:ext>
            </a:extLst>
          </p:cNvPr>
          <p:cNvSpPr txBox="1"/>
          <p:nvPr userDrawn="1"/>
        </p:nvSpPr>
        <p:spPr>
          <a:xfrm>
            <a:off x="3335867" y="6200805"/>
            <a:ext cx="4588933" cy="523220"/>
          </a:xfrm>
          <a:prstGeom prst="rect">
            <a:avLst/>
          </a:prstGeom>
          <a:noFill/>
        </p:spPr>
        <p:txBody>
          <a:bodyPr wrap="square" rtlCol="0">
            <a:spAutoFit/>
          </a:bodyPr>
          <a:lstStyle/>
          <a:p>
            <a:pPr algn="ctr"/>
            <a:r>
              <a:rPr lang="it-IT" sz="1400" b="1">
                <a:solidFill>
                  <a:schemeClr val="bg1"/>
                </a:solidFill>
              </a:rPr>
              <a:t>Draft - Pre-Decisional Deliberative Document </a:t>
            </a:r>
          </a:p>
          <a:p>
            <a:pPr algn="ctr"/>
            <a:r>
              <a:rPr lang="it-IT" sz="1400" b="1">
                <a:solidFill>
                  <a:schemeClr val="bg1"/>
                </a:solidFill>
              </a:rPr>
              <a:t>Internal VA Use Only</a:t>
            </a:r>
          </a:p>
        </p:txBody>
      </p:sp>
    </p:spTree>
    <p:extLst>
      <p:ext uri="{BB962C8B-B14F-4D97-AF65-F5344CB8AC3E}">
        <p14:creationId xmlns:p14="http://schemas.microsoft.com/office/powerpoint/2010/main" val="10979244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45709" y="6271406"/>
            <a:ext cx="2388656" cy="491986"/>
          </a:xfrm>
          <a:prstGeom prst="rect">
            <a:avLst/>
          </a:prstGeom>
        </p:spPr>
      </p:pic>
      <p:pic>
        <p:nvPicPr>
          <p:cNvPr id="10" name="Picture 2" descr="C:\Users\vacoGrovem\AppData\Local\Microsoft\Windows\Temporary Internet Files\Content.Outlook\83QVOJUE\CHOOSE-VA-rev.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3200" y="6172200"/>
            <a:ext cx="2159000"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a:extLst>
              <a:ext uri="{FF2B5EF4-FFF2-40B4-BE49-F238E27FC236}">
                <a16:creationId xmlns:a16="http://schemas.microsoft.com/office/drawing/2014/main" id="{24A0899C-301B-497D-9489-A6985143D9C3}"/>
              </a:ext>
            </a:extLst>
          </p:cNvPr>
          <p:cNvSpPr txBox="1">
            <a:spLocks/>
          </p:cNvSpPr>
          <p:nvPr/>
        </p:nvSpPr>
        <p:spPr>
          <a:xfrm>
            <a:off x="3805901" y="6332162"/>
            <a:ext cx="4100513" cy="365125"/>
          </a:xfrm>
          <a:prstGeom prst="rect">
            <a:avLst/>
          </a:prstGeom>
        </p:spPr>
        <p:txBody>
          <a:bodyPr lIns="68580" tIns="34290" rIns="68580" bIns="34290"/>
          <a:lstStyle>
            <a:defPPr>
              <a:defRPr lang="en-US"/>
            </a:defPPr>
            <a:lvl1pPr marL="0" algn="ctr" defTabSz="457200" rtl="0" eaLnBrk="1" latinLnBrk="0" hangingPunct="1">
              <a:defRPr lang="it-IT" sz="1200" kern="1200" dirty="0" smtClean="0">
                <a:solidFill>
                  <a:prstClr val="whit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a:latin typeface="Calibri"/>
              </a:rPr>
              <a:t>Pre-Decisional Deliberative Document </a:t>
            </a:r>
          </a:p>
          <a:p>
            <a:pPr>
              <a:defRPr/>
            </a:pPr>
            <a:r>
              <a:rPr lang="it-IT" sz="900">
                <a:latin typeface="Calibri"/>
              </a:rPr>
              <a:t>Internal VA Use Only</a:t>
            </a:r>
          </a:p>
        </p:txBody>
      </p:sp>
      <p:sp>
        <p:nvSpPr>
          <p:cNvPr id="12" name="Rectangle 11">
            <a:extLst>
              <a:ext uri="{FF2B5EF4-FFF2-40B4-BE49-F238E27FC236}">
                <a16:creationId xmlns:a16="http://schemas.microsoft.com/office/drawing/2014/main" id="{F4956363-32C5-4104-8B30-BAC8A42388E4}"/>
              </a:ext>
            </a:extLst>
          </p:cNvPr>
          <p:cNvSpPr/>
          <p:nvPr/>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schemeClr val="bg1">
                  <a:lumMod val="95000"/>
                </a:schemeClr>
              </a:solidFill>
              <a:latin typeface="Arial" panose="020B0604020202020204" pitchFamily="34" charset="0"/>
              <a:cs typeface="Arial" panose="020B0604020202020204" pitchFamily="34" charset="0"/>
            </a:endParaRPr>
          </a:p>
        </p:txBody>
      </p:sp>
      <p:pic>
        <p:nvPicPr>
          <p:cNvPr id="13" name="Picture 12" descr="3. VA-PRIMARY-HORIZONTAL-WHITE-VECTOR2.png">
            <a:extLst>
              <a:ext uri="{FF2B5EF4-FFF2-40B4-BE49-F238E27FC236}">
                <a16:creationId xmlns:a16="http://schemas.microsoft.com/office/drawing/2014/main" id="{D331AC09-FDB8-4A7E-8266-40D199583D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4054" y="6249961"/>
            <a:ext cx="2492148" cy="537756"/>
          </a:xfrm>
          <a:prstGeom prst="rect">
            <a:avLst/>
          </a:prstGeom>
        </p:spPr>
      </p:pic>
      <p:pic>
        <p:nvPicPr>
          <p:cNvPr id="14" name="Picture 2" descr="C:\Users\vacoGrovem\AppData\Local\Microsoft\Windows\Temporary Internet Files\Content.Outlook\83QVOJUE\CHOOSE-VA-rev.png">
            <a:extLst>
              <a:ext uri="{FF2B5EF4-FFF2-40B4-BE49-F238E27FC236}">
                <a16:creationId xmlns:a16="http://schemas.microsoft.com/office/drawing/2014/main" id="{FF28AA47-0806-4EA7-9B65-D1D1545329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8600" y="6108738"/>
            <a:ext cx="2492149" cy="654654"/>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6">
            <a:extLst>
              <a:ext uri="{FF2B5EF4-FFF2-40B4-BE49-F238E27FC236}">
                <a16:creationId xmlns:a16="http://schemas.microsoft.com/office/drawing/2014/main" id="{10C4BD2A-7646-45BC-BC98-08DE4D0BB6A2}"/>
              </a:ext>
            </a:extLst>
          </p:cNvPr>
          <p:cNvSpPr txBox="1">
            <a:spLocks/>
          </p:cNvSpPr>
          <p:nvPr/>
        </p:nvSpPr>
        <p:spPr>
          <a:xfrm>
            <a:off x="4045746" y="6326204"/>
            <a:ext cx="4100513" cy="365125"/>
          </a:xfrm>
          <a:prstGeom prst="rect">
            <a:avLst/>
          </a:prstGeom>
          <a:ln>
            <a:noFill/>
          </a:ln>
        </p:spPr>
        <p:txBody>
          <a:bodyP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r>
              <a:rPr lang="it-IT" sz="750"/>
              <a:t>Draft - Pre-Decisional Deliberative Document </a:t>
            </a:r>
          </a:p>
          <a:p>
            <a:pPr defTabSz="342900"/>
            <a:r>
              <a:rPr lang="it-IT" sz="750"/>
              <a:t>Internal VA Use Only</a:t>
            </a:r>
          </a:p>
        </p:txBody>
      </p:sp>
      <p:sp>
        <p:nvSpPr>
          <p:cNvPr id="18" name="Slide Number Placeholder 17">
            <a:extLst>
              <a:ext uri="{FF2B5EF4-FFF2-40B4-BE49-F238E27FC236}">
                <a16:creationId xmlns:a16="http://schemas.microsoft.com/office/drawing/2014/main" id="{F9A3C2CD-2A2F-4A1C-AD40-219F5180B214}"/>
              </a:ext>
            </a:extLst>
          </p:cNvPr>
          <p:cNvSpPr>
            <a:spLocks noGrp="1"/>
          </p:cNvSpPr>
          <p:nvPr>
            <p:ph type="sldNum" sz="quarter" idx="4"/>
          </p:nvPr>
        </p:nvSpPr>
        <p:spPr>
          <a:xfrm>
            <a:off x="9296400" y="6400804"/>
            <a:ext cx="2743200" cy="365125"/>
          </a:xfrm>
          <a:prstGeom prst="rect">
            <a:avLst/>
          </a:prstGeom>
        </p:spPr>
        <p:txBody>
          <a:bodyPr vert="horz" lIns="91440" tIns="45720" rIns="91440" bIns="45720" rtlCol="0" anchor="ctr"/>
          <a:lstStyle>
            <a:lvl1pPr algn="r">
              <a:defRPr sz="900">
                <a:solidFill>
                  <a:schemeClr val="bg1">
                    <a:lumMod val="95000"/>
                  </a:schemeClr>
                </a:solidFill>
              </a:defRPr>
            </a:lvl1pPr>
          </a:lstStyle>
          <a:p>
            <a:fld id="{71D2E955-1962-4AEE-8867-D22B674B3D18}" type="slidenum">
              <a:rPr lang="en-US" smtClean="0"/>
              <a:pPr/>
              <a:t>‹#›</a:t>
            </a:fld>
            <a:endParaRPr lang="en-US"/>
          </a:p>
        </p:txBody>
      </p:sp>
    </p:spTree>
    <p:extLst>
      <p:ext uri="{BB962C8B-B14F-4D97-AF65-F5344CB8AC3E}">
        <p14:creationId xmlns:p14="http://schemas.microsoft.com/office/powerpoint/2010/main" val="3162270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EECE-CAC1-4657-8E16-571F263934BE}"/>
              </a:ext>
            </a:extLst>
          </p:cNvPr>
          <p:cNvSpPr>
            <a:spLocks noGrp="1"/>
          </p:cNvSpPr>
          <p:nvPr>
            <p:ph type="ctrTitle"/>
          </p:nvPr>
        </p:nvSpPr>
        <p:spPr>
          <a:xfrm>
            <a:off x="253660" y="1731791"/>
            <a:ext cx="11442306" cy="734467"/>
          </a:xfrm>
        </p:spPr>
        <p:txBody>
          <a:bodyPr>
            <a:noAutofit/>
          </a:bodyPr>
          <a:lstStyle/>
          <a:p>
            <a:br>
              <a:rPr lang="en-US" sz="2800" b="1" dirty="0">
                <a:latin typeface="Arial"/>
                <a:cs typeface="Arial"/>
              </a:rPr>
            </a:br>
            <a:r>
              <a:rPr lang="en-US" sz="2800" b="1" dirty="0">
                <a:latin typeface="Arial"/>
                <a:cs typeface="Arial"/>
              </a:rPr>
              <a:t>Honoring our Promise to Address Comprehensive Toxics (PACT) Act of 2022 – </a:t>
            </a:r>
            <a:r>
              <a:rPr lang="en-US" sz="2800" b="1" dirty="0">
                <a:solidFill>
                  <a:schemeClr val="tx1"/>
                </a:solidFill>
                <a:highlight>
                  <a:srgbClr val="FFFF00"/>
                </a:highlight>
                <a:latin typeface="Arial"/>
                <a:cs typeface="Arial"/>
              </a:rPr>
              <a:t>Veteran Town Hall/Stakeholder Engagement</a:t>
            </a:r>
            <a:br>
              <a:rPr lang="en-US" sz="2800" b="1" dirty="0">
                <a:latin typeface="Arial"/>
                <a:cs typeface="Arial"/>
              </a:rPr>
            </a:br>
            <a:br>
              <a:rPr lang="en-US" sz="2800" b="1" dirty="0">
                <a:latin typeface="Arial"/>
                <a:cs typeface="Arial"/>
              </a:rPr>
            </a:br>
            <a:endParaRPr lang="en-US" sz="2800" dirty="0">
              <a:latin typeface="Arial"/>
              <a:cs typeface="Arial"/>
            </a:endParaRPr>
          </a:p>
        </p:txBody>
      </p:sp>
      <p:sp>
        <p:nvSpPr>
          <p:cNvPr id="5" name="TextBox 4"/>
          <p:cNvSpPr txBox="1"/>
          <p:nvPr/>
        </p:nvSpPr>
        <p:spPr>
          <a:xfrm>
            <a:off x="5974813" y="2920537"/>
            <a:ext cx="4328531" cy="400110"/>
          </a:xfrm>
          <a:prstGeom prst="rect">
            <a:avLst/>
          </a:prstGeom>
          <a:noFill/>
        </p:spPr>
        <p:txBody>
          <a:bodyPr wrap="square" lIns="91440" tIns="45720" rIns="91440" bIns="45720" rtlCol="0" anchor="t">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highlight>
                  <a:srgbClr val="FFFF00"/>
                </a:highlight>
                <a:uLnTx/>
                <a:uFillTx/>
                <a:latin typeface="Arial"/>
                <a:ea typeface="+mn-ea"/>
                <a:cs typeface="Arial"/>
              </a:rPr>
              <a:t>2022</a:t>
            </a:r>
          </a:p>
        </p:txBody>
      </p:sp>
      <p:sp>
        <p:nvSpPr>
          <p:cNvPr id="3" name="Rectangle 2">
            <a:extLst>
              <a:ext uri="{FF2B5EF4-FFF2-40B4-BE49-F238E27FC236}">
                <a16:creationId xmlns:a16="http://schemas.microsoft.com/office/drawing/2014/main" id="{B07E731F-5452-4EBC-B1B7-D2681D08E642}"/>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275A719-3BD5-4A3A-B2D5-796E034C8FD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8267357-9066-4988-A34F-CDCC6E685494}"/>
              </a:ext>
            </a:extLst>
          </p:cNvPr>
          <p:cNvPicPr>
            <a:picLocks noChangeAspect="1"/>
          </p:cNvPicPr>
          <p:nvPr/>
        </p:nvPicPr>
        <p:blipFill>
          <a:blip r:embed="rId3"/>
          <a:stretch>
            <a:fillRect/>
          </a:stretch>
        </p:blipFill>
        <p:spPr>
          <a:xfrm>
            <a:off x="1625600" y="2977922"/>
            <a:ext cx="5834592" cy="2904748"/>
          </a:xfrm>
          <a:prstGeom prst="rect">
            <a:avLst/>
          </a:prstGeom>
        </p:spPr>
      </p:pic>
    </p:spTree>
    <p:extLst>
      <p:ext uri="{BB962C8B-B14F-4D97-AF65-F5344CB8AC3E}">
        <p14:creationId xmlns:p14="http://schemas.microsoft.com/office/powerpoint/2010/main" val="349078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D89A-9FA6-40F3-9F9B-6316C6BF81BE}"/>
              </a:ext>
            </a:extLst>
          </p:cNvPr>
          <p:cNvSpPr>
            <a:spLocks noGrp="1"/>
          </p:cNvSpPr>
          <p:nvPr>
            <p:ph type="title"/>
          </p:nvPr>
        </p:nvSpPr>
        <p:spPr/>
        <p:txBody>
          <a:bodyPr>
            <a:normAutofit/>
          </a:bodyPr>
          <a:lstStyle/>
          <a:p>
            <a:r>
              <a:rPr lang="en-US" sz="2800" dirty="0"/>
              <a:t>Expanding Presumptions of Service Connection</a:t>
            </a:r>
          </a:p>
        </p:txBody>
      </p:sp>
      <p:sp>
        <p:nvSpPr>
          <p:cNvPr id="4" name="Slide Number Placeholder 3">
            <a:extLst>
              <a:ext uri="{FF2B5EF4-FFF2-40B4-BE49-F238E27FC236}">
                <a16:creationId xmlns:a16="http://schemas.microsoft.com/office/drawing/2014/main" id="{82007F69-1DE4-4E65-AFEC-35FB48CE6607}"/>
              </a:ext>
            </a:extLst>
          </p:cNvPr>
          <p:cNvSpPr>
            <a:spLocks noGrp="1"/>
          </p:cNvSpPr>
          <p:nvPr>
            <p:ph type="sldNum" sz="quarter" idx="10"/>
          </p:nvPr>
        </p:nvSpPr>
        <p:spPr/>
        <p:txBody>
          <a:bodyPr/>
          <a:lstStyle/>
          <a:p>
            <a:fld id="{71D2E955-1962-4AEE-8867-D22B674B3D18}" type="slidenum">
              <a:rPr lang="en-US" smtClean="0"/>
              <a:pPr/>
              <a:t>10</a:t>
            </a:fld>
            <a:endParaRPr lang="en-US"/>
          </a:p>
        </p:txBody>
      </p:sp>
      <p:sp>
        <p:nvSpPr>
          <p:cNvPr id="6" name="TextBox 5">
            <a:extLst>
              <a:ext uri="{FF2B5EF4-FFF2-40B4-BE49-F238E27FC236}">
                <a16:creationId xmlns:a16="http://schemas.microsoft.com/office/drawing/2014/main" id="{3E4AF5ED-5124-4245-B704-449C28458ED5}"/>
              </a:ext>
            </a:extLst>
          </p:cNvPr>
          <p:cNvSpPr txBox="1"/>
          <p:nvPr/>
        </p:nvSpPr>
        <p:spPr>
          <a:xfrm>
            <a:off x="157867" y="889000"/>
            <a:ext cx="11876266" cy="646331"/>
          </a:xfrm>
          <a:prstGeom prst="rect">
            <a:avLst/>
          </a:prstGeom>
          <a:noFill/>
        </p:spPr>
        <p:txBody>
          <a:bodyPr wrap="square" rtlCol="0">
            <a:spAutoFit/>
          </a:bodyPr>
          <a:lstStyle/>
          <a:p>
            <a:pPr algn="ctr"/>
            <a:r>
              <a:rPr lang="en-US" sz="1800" dirty="0">
                <a:effectLst/>
                <a:latin typeface="Segoe UI" panose="020B0502040204020203" pitchFamily="34" charset="0"/>
              </a:rPr>
              <a:t>The PACT Act establishes presumptions of service connection for more than 20 conditions related to toxic exposures.</a:t>
            </a:r>
            <a:endParaRPr lang="en-US" sz="1800" dirty="0">
              <a:effectLst/>
              <a:latin typeface="Arial" panose="020B0604020202020204" pitchFamily="34" charset="0"/>
            </a:endParaRPr>
          </a:p>
        </p:txBody>
      </p:sp>
      <p:sp>
        <p:nvSpPr>
          <p:cNvPr id="7" name="TextBox 6">
            <a:extLst>
              <a:ext uri="{FF2B5EF4-FFF2-40B4-BE49-F238E27FC236}">
                <a16:creationId xmlns:a16="http://schemas.microsoft.com/office/drawing/2014/main" id="{F4BEA7CF-3CC9-402F-B0DB-584D53A10422}"/>
              </a:ext>
            </a:extLst>
          </p:cNvPr>
          <p:cNvSpPr txBox="1"/>
          <p:nvPr/>
        </p:nvSpPr>
        <p:spPr>
          <a:xfrm>
            <a:off x="533400" y="1588226"/>
            <a:ext cx="5562600" cy="1231106"/>
          </a:xfrm>
          <a:prstGeom prst="rect">
            <a:avLst/>
          </a:prstGeom>
          <a:noFill/>
        </p:spPr>
        <p:txBody>
          <a:bodyPr wrap="square" lIns="91440" tIns="45720" rIns="91440" bIns="45720" rtlCol="0" anchor="t">
            <a:spAutoFit/>
          </a:bodyPr>
          <a:lstStyle/>
          <a:p>
            <a:endParaRPr lang="en-US" dirty="0">
              <a:latin typeface="Arial" panose="020B0604020202020204" pitchFamily="34" charset="0"/>
              <a:cs typeface="Arial" panose="020B0604020202020204" pitchFamily="34" charset="0"/>
            </a:endParaRPr>
          </a:p>
          <a:p>
            <a:pPr algn="ctr"/>
            <a:r>
              <a:rPr lang="en-US" b="1" dirty="0">
                <a:latin typeface="Arial"/>
                <a:cs typeface="Arial"/>
              </a:rPr>
              <a:t>For Gulf War and Post-9/11 Veterans</a:t>
            </a:r>
          </a:p>
          <a:p>
            <a:endParaRPr lang="en-US" dirty="0">
              <a:latin typeface="Arial" panose="020B0604020202020204" pitchFamily="34" charset="0"/>
              <a:cs typeface="Arial" panose="020B0604020202020204" pitchFamily="34" charset="0"/>
            </a:endParaRPr>
          </a:p>
          <a:p>
            <a:endParaRPr lang="en-US" sz="2000" dirty="0">
              <a:cs typeface="Calibri"/>
            </a:endParaRPr>
          </a:p>
        </p:txBody>
      </p:sp>
      <p:sp>
        <p:nvSpPr>
          <p:cNvPr id="8" name="TextBox 7">
            <a:extLst>
              <a:ext uri="{FF2B5EF4-FFF2-40B4-BE49-F238E27FC236}">
                <a16:creationId xmlns:a16="http://schemas.microsoft.com/office/drawing/2014/main" id="{CBD2CEC6-F8E5-4E15-9E33-35DC195729E4}"/>
              </a:ext>
            </a:extLst>
          </p:cNvPr>
          <p:cNvSpPr txBox="1"/>
          <p:nvPr/>
        </p:nvSpPr>
        <p:spPr>
          <a:xfrm>
            <a:off x="6965322" y="1535331"/>
            <a:ext cx="5068811" cy="2062103"/>
          </a:xfrm>
          <a:prstGeom prst="rect">
            <a:avLst/>
          </a:prstGeom>
          <a:noFill/>
        </p:spPr>
        <p:txBody>
          <a:bodyPr wrap="square" lIns="91440" tIns="45720" rIns="91440" bIns="45720" rtlCol="0" anchor="t">
            <a:spAutoFit/>
          </a:bodyPr>
          <a:lstStyle/>
          <a:p>
            <a:endParaRPr lang="en-US" dirty="0">
              <a:latin typeface="Arial" panose="020B0604020202020204" pitchFamily="34" charset="0"/>
              <a:cs typeface="Arial" panose="020B0604020202020204" pitchFamily="34" charset="0"/>
            </a:endParaRPr>
          </a:p>
          <a:p>
            <a:pPr algn="ctr"/>
            <a:r>
              <a:rPr lang="en-US" b="1" dirty="0">
                <a:latin typeface="Arial"/>
                <a:cs typeface="Arial"/>
              </a:rPr>
              <a:t>For Vietnam Veterans and other Veterans exposed to tactical herbicides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2000" dirty="0">
              <a:cs typeface="Calibri"/>
            </a:endParaRPr>
          </a:p>
        </p:txBody>
      </p:sp>
      <p:graphicFrame>
        <p:nvGraphicFramePr>
          <p:cNvPr id="9" name="Table 8">
            <a:extLst>
              <a:ext uri="{FF2B5EF4-FFF2-40B4-BE49-F238E27FC236}">
                <a16:creationId xmlns:a16="http://schemas.microsoft.com/office/drawing/2014/main" id="{EFF226C2-AF95-4752-BFAC-5A8937545BA0}"/>
              </a:ext>
            </a:extLst>
          </p:cNvPr>
          <p:cNvGraphicFramePr>
            <a:graphicFrameLocks noGrp="1"/>
          </p:cNvGraphicFramePr>
          <p:nvPr>
            <p:extLst>
              <p:ext uri="{D42A27DB-BD31-4B8C-83A1-F6EECF244321}">
                <p14:modId xmlns:p14="http://schemas.microsoft.com/office/powerpoint/2010/main" val="3928908603"/>
              </p:ext>
            </p:extLst>
          </p:nvPr>
        </p:nvGraphicFramePr>
        <p:xfrm>
          <a:off x="157867" y="2412708"/>
          <a:ext cx="7076645" cy="3251922"/>
        </p:xfrm>
        <a:graphic>
          <a:graphicData uri="http://schemas.openxmlformats.org/drawingml/2006/table">
            <a:tbl>
              <a:tblPr/>
              <a:tblGrid>
                <a:gridCol w="4078355">
                  <a:extLst>
                    <a:ext uri="{9D8B030D-6E8A-4147-A177-3AD203B41FA5}">
                      <a16:colId xmlns:a16="http://schemas.microsoft.com/office/drawing/2014/main" val="2160139999"/>
                    </a:ext>
                  </a:extLst>
                </a:gridCol>
                <a:gridCol w="2998290">
                  <a:extLst>
                    <a:ext uri="{9D8B030D-6E8A-4147-A177-3AD203B41FA5}">
                      <a16:colId xmlns:a16="http://schemas.microsoft.com/office/drawing/2014/main" val="831953544"/>
                    </a:ext>
                  </a:extLst>
                </a:gridCol>
              </a:tblGrid>
              <a:tr h="233871">
                <a:tc>
                  <a:txBody>
                    <a:bodyPr/>
                    <a:lstStyle/>
                    <a:p>
                      <a:pPr algn="l" fontAlgn="b"/>
                      <a:r>
                        <a:rPr lang="en-US" sz="1200" b="0" i="0" u="none" strike="noStrike">
                          <a:solidFill>
                            <a:srgbClr val="000000"/>
                          </a:solidFill>
                          <a:effectLst/>
                          <a:latin typeface="Arial" panose="020B0604020202020204" pitchFamily="34" charset="0"/>
                        </a:rPr>
                        <a:t>Asthma diagnosed after service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Interstitial lung disease (ILD)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69204493"/>
                  </a:ext>
                </a:extLst>
              </a:tr>
              <a:tr h="233871">
                <a:tc>
                  <a:txBody>
                    <a:bodyPr/>
                    <a:lstStyle/>
                    <a:p>
                      <a:pPr algn="l" fontAlgn="b"/>
                      <a:r>
                        <a:rPr lang="en-US" sz="1200" b="0" i="0" u="none" strike="noStrike">
                          <a:solidFill>
                            <a:srgbClr val="000000"/>
                          </a:solidFill>
                          <a:effectLst/>
                          <a:latin typeface="Arial" panose="020B0604020202020204" pitchFamily="34" charset="0"/>
                        </a:rPr>
                        <a:t>Brain cancer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Kidney cancer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52338"/>
                  </a:ext>
                </a:extLst>
              </a:tr>
              <a:tr h="233871">
                <a:tc>
                  <a:txBody>
                    <a:bodyPr/>
                    <a:lstStyle/>
                    <a:p>
                      <a:pPr algn="l" fontAlgn="b"/>
                      <a:r>
                        <a:rPr lang="en-US" sz="1200" b="0" i="0" u="none" strike="noStrike">
                          <a:solidFill>
                            <a:srgbClr val="000000"/>
                          </a:solidFill>
                          <a:effectLst/>
                          <a:latin typeface="Arial" panose="020B0604020202020204" pitchFamily="34" charset="0"/>
                        </a:rPr>
                        <a:t>Chronic bronchitis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Lymphatic cancer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33343007"/>
                  </a:ext>
                </a:extLst>
              </a:tr>
              <a:tr h="456606">
                <a:tc>
                  <a:txBody>
                    <a:bodyPr/>
                    <a:lstStyle/>
                    <a:p>
                      <a:pPr algn="l" fontAlgn="b"/>
                      <a:r>
                        <a:rPr lang="en-US" sz="1200" b="0" i="0" u="none" strike="noStrike">
                          <a:solidFill>
                            <a:srgbClr val="000000"/>
                          </a:solidFill>
                          <a:effectLst/>
                          <a:latin typeface="Arial" panose="020B0604020202020204" pitchFamily="34" charset="0"/>
                        </a:rPr>
                        <a:t>Chronic obstructive pulmonary disease (COPD)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Lymphoma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468520"/>
                  </a:ext>
                </a:extLst>
              </a:tr>
              <a:tr h="233871">
                <a:tc>
                  <a:txBody>
                    <a:bodyPr/>
                    <a:lstStyle/>
                    <a:p>
                      <a:pPr algn="l" fontAlgn="b"/>
                      <a:r>
                        <a:rPr lang="en-US" sz="1200" b="0" i="0" u="none" strike="noStrike">
                          <a:solidFill>
                            <a:srgbClr val="000000"/>
                          </a:solidFill>
                          <a:effectLst/>
                          <a:latin typeface="Arial" panose="020B0604020202020204" pitchFamily="34" charset="0"/>
                        </a:rPr>
                        <a:t>Chronic rhinitis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Melanoma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80442623"/>
                  </a:ext>
                </a:extLst>
              </a:tr>
              <a:tr h="233871">
                <a:tc>
                  <a:txBody>
                    <a:bodyPr/>
                    <a:lstStyle/>
                    <a:p>
                      <a:pPr algn="l" fontAlgn="b"/>
                      <a:r>
                        <a:rPr lang="en-US" sz="1200" b="0" i="0" u="none" strike="noStrike">
                          <a:solidFill>
                            <a:srgbClr val="000000"/>
                          </a:solidFill>
                          <a:effectLst/>
                          <a:latin typeface="Arial" panose="020B0604020202020204" pitchFamily="34" charset="0"/>
                        </a:rPr>
                        <a:t>Chronic sinusitis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Neck cancer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063251"/>
                  </a:ext>
                </a:extLst>
              </a:tr>
              <a:tr h="456606">
                <a:tc>
                  <a:txBody>
                    <a:bodyPr/>
                    <a:lstStyle/>
                    <a:p>
                      <a:pPr algn="l" fontAlgn="b"/>
                      <a:r>
                        <a:rPr lang="en-US" sz="1200" b="0" i="0" u="none" strike="noStrike">
                          <a:solidFill>
                            <a:srgbClr val="000000"/>
                          </a:solidFill>
                          <a:effectLst/>
                          <a:latin typeface="Arial" panose="020B0604020202020204" pitchFamily="34" charset="0"/>
                        </a:rPr>
                        <a:t>Constrictive bronchiolitis or obliterative bronchiolitis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Pancreatic cancer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0808142"/>
                  </a:ext>
                </a:extLst>
              </a:tr>
              <a:tr h="233871">
                <a:tc>
                  <a:txBody>
                    <a:bodyPr/>
                    <a:lstStyle/>
                    <a:p>
                      <a:pPr algn="l" fontAlgn="b"/>
                      <a:r>
                        <a:rPr lang="en-US" sz="1200" b="0" i="0" u="none" strike="noStrike">
                          <a:solidFill>
                            <a:srgbClr val="000000"/>
                          </a:solidFill>
                          <a:effectLst/>
                          <a:latin typeface="Arial" panose="020B0604020202020204" pitchFamily="34" charset="0"/>
                        </a:rPr>
                        <a:t>Emphysema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Pleuritis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038820"/>
                  </a:ext>
                </a:extLst>
              </a:tr>
              <a:tr h="233871">
                <a:tc>
                  <a:txBody>
                    <a:bodyPr/>
                    <a:lstStyle/>
                    <a:p>
                      <a:pPr algn="l" fontAlgn="b"/>
                      <a:r>
                        <a:rPr lang="en-US" sz="1200" b="0" i="0" u="none" strike="noStrike">
                          <a:solidFill>
                            <a:srgbClr val="000000"/>
                          </a:solidFill>
                          <a:effectLst/>
                          <a:latin typeface="Arial" panose="020B0604020202020204" pitchFamily="34" charset="0"/>
                        </a:rPr>
                        <a:t>Gastrointestinal cancer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Pulmonary fibrosis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3155212"/>
                  </a:ext>
                </a:extLst>
              </a:tr>
              <a:tr h="233871">
                <a:tc>
                  <a:txBody>
                    <a:bodyPr/>
                    <a:lstStyle/>
                    <a:p>
                      <a:pPr algn="l" fontAlgn="b"/>
                      <a:r>
                        <a:rPr lang="en-US" sz="1200" b="0" i="0" u="none" strike="noStrike">
                          <a:solidFill>
                            <a:srgbClr val="000000"/>
                          </a:solidFill>
                          <a:effectLst/>
                          <a:latin typeface="Arial" panose="020B0604020202020204" pitchFamily="34" charset="0"/>
                        </a:rPr>
                        <a:t>Glioblastoma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panose="020B0604020202020204" pitchFamily="34" charset="0"/>
                        </a:rPr>
                        <a:t>Reproductive cancer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2742"/>
                  </a:ext>
                </a:extLst>
              </a:tr>
              <a:tr h="233871">
                <a:tc>
                  <a:txBody>
                    <a:bodyPr/>
                    <a:lstStyle/>
                    <a:p>
                      <a:pPr algn="l" fontAlgn="b"/>
                      <a:r>
                        <a:rPr lang="en-US" sz="1200" b="0" i="0" u="none" strike="noStrike">
                          <a:solidFill>
                            <a:srgbClr val="000000"/>
                          </a:solidFill>
                          <a:effectLst/>
                          <a:latin typeface="Arial" panose="020B0604020202020204" pitchFamily="34" charset="0"/>
                        </a:rPr>
                        <a:t>Granulomatous disease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panose="020B0604020202020204" pitchFamily="34" charset="0"/>
                        </a:rPr>
                        <a:t>Respiratory cancer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27343465"/>
                  </a:ext>
                </a:extLst>
              </a:tr>
              <a:tr h="233871">
                <a:tc>
                  <a:txBody>
                    <a:bodyPr/>
                    <a:lstStyle/>
                    <a:p>
                      <a:pPr algn="l" fontAlgn="b"/>
                      <a:r>
                        <a:rPr lang="en-US" sz="1200" b="0" i="0" u="none" strike="noStrike" dirty="0">
                          <a:solidFill>
                            <a:srgbClr val="000000"/>
                          </a:solidFill>
                          <a:effectLst/>
                          <a:latin typeface="Arial" panose="020B0604020202020204" pitchFamily="34" charset="0"/>
                        </a:rPr>
                        <a:t>Head cancer of any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panose="020B0604020202020204" pitchFamily="34" charset="0"/>
                        </a:rPr>
                        <a:t>Sarcoidosis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444371"/>
                  </a:ext>
                </a:extLst>
              </a:tr>
            </a:tbl>
          </a:graphicData>
        </a:graphic>
      </p:graphicFrame>
      <p:graphicFrame>
        <p:nvGraphicFramePr>
          <p:cNvPr id="10" name="Table 9">
            <a:extLst>
              <a:ext uri="{FF2B5EF4-FFF2-40B4-BE49-F238E27FC236}">
                <a16:creationId xmlns:a16="http://schemas.microsoft.com/office/drawing/2014/main" id="{4F0137C6-EE80-4742-9082-00CA27815D26}"/>
              </a:ext>
            </a:extLst>
          </p:cNvPr>
          <p:cNvGraphicFramePr>
            <a:graphicFrameLocks noGrp="1"/>
          </p:cNvGraphicFramePr>
          <p:nvPr>
            <p:extLst>
              <p:ext uri="{D42A27DB-BD31-4B8C-83A1-F6EECF244321}">
                <p14:modId xmlns:p14="http://schemas.microsoft.com/office/powerpoint/2010/main" val="2895022239"/>
              </p:ext>
            </p:extLst>
          </p:nvPr>
        </p:nvGraphicFramePr>
        <p:xfrm>
          <a:off x="7736543" y="2670016"/>
          <a:ext cx="4150656" cy="758984"/>
        </p:xfrm>
        <a:graphic>
          <a:graphicData uri="http://schemas.openxmlformats.org/drawingml/2006/table">
            <a:tbl>
              <a:tblPr/>
              <a:tblGrid>
                <a:gridCol w="4150656">
                  <a:extLst>
                    <a:ext uri="{9D8B030D-6E8A-4147-A177-3AD203B41FA5}">
                      <a16:colId xmlns:a16="http://schemas.microsoft.com/office/drawing/2014/main" val="1080785068"/>
                    </a:ext>
                  </a:extLst>
                </a:gridCol>
              </a:tblGrid>
              <a:tr h="501909">
                <a:tc>
                  <a:txBody>
                    <a:bodyPr/>
                    <a:lstStyle/>
                    <a:p>
                      <a:pPr algn="l" fontAlgn="b"/>
                      <a:r>
                        <a:rPr lang="en-US" sz="1200" b="0" i="0" u="none" strike="noStrike" dirty="0">
                          <a:solidFill>
                            <a:srgbClr val="000000"/>
                          </a:solidFill>
                          <a:effectLst/>
                          <a:latin typeface="Arial" panose="020B0604020202020204" pitchFamily="34" charset="0"/>
                        </a:rPr>
                        <a:t>Monoclonal gammopathy of undetermined significance (MGUS)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23005540"/>
                  </a:ext>
                </a:extLst>
              </a:tr>
              <a:tr h="257075">
                <a:tc>
                  <a:txBody>
                    <a:bodyPr/>
                    <a:lstStyle/>
                    <a:p>
                      <a:pPr algn="l" fontAlgn="b"/>
                      <a:r>
                        <a:rPr lang="en-US" sz="1200" b="0" i="0" u="none" strike="noStrike" dirty="0">
                          <a:solidFill>
                            <a:srgbClr val="000000"/>
                          </a:solidFill>
                          <a:effectLst/>
                          <a:latin typeface="Arial" panose="020B0604020202020204" pitchFamily="34" charset="0"/>
                        </a:rPr>
                        <a:t>High blood pressure (also called hypertension)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579946"/>
                  </a:ext>
                </a:extLst>
              </a:tr>
            </a:tbl>
          </a:graphicData>
        </a:graphic>
      </p:graphicFrame>
    </p:spTree>
    <p:extLst>
      <p:ext uri="{BB962C8B-B14F-4D97-AF65-F5344CB8AC3E}">
        <p14:creationId xmlns:p14="http://schemas.microsoft.com/office/powerpoint/2010/main" val="10871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F9D4-12D5-25BB-3349-19F617FA828C}"/>
              </a:ext>
            </a:extLst>
          </p:cNvPr>
          <p:cNvSpPr>
            <a:spLocks noGrp="1"/>
          </p:cNvSpPr>
          <p:nvPr>
            <p:ph type="title"/>
          </p:nvPr>
        </p:nvSpPr>
        <p:spPr/>
        <p:txBody>
          <a:bodyPr>
            <a:normAutofit/>
          </a:bodyPr>
          <a:lstStyle/>
          <a:p>
            <a:r>
              <a:rPr lang="en-US" sz="2800"/>
              <a:t>Filing and Processing Claims Associated with the PACT Act</a:t>
            </a:r>
          </a:p>
        </p:txBody>
      </p:sp>
      <p:sp>
        <p:nvSpPr>
          <p:cNvPr id="4" name="Slide Number Placeholder 3">
            <a:extLst>
              <a:ext uri="{FF2B5EF4-FFF2-40B4-BE49-F238E27FC236}">
                <a16:creationId xmlns:a16="http://schemas.microsoft.com/office/drawing/2014/main" id="{606F9036-B7AA-E9AE-90F1-A7D0D7B4BE7F}"/>
              </a:ext>
            </a:extLst>
          </p:cNvPr>
          <p:cNvSpPr>
            <a:spLocks noGrp="1"/>
          </p:cNvSpPr>
          <p:nvPr>
            <p:ph type="sldNum" sz="quarter" idx="10"/>
          </p:nvPr>
        </p:nvSpPr>
        <p:spPr/>
        <p:txBody>
          <a:bodyPr/>
          <a:lstStyle/>
          <a:p>
            <a:fld id="{71D2E955-1962-4AEE-8867-D22B674B3D18}" type="slidenum">
              <a:rPr lang="en-US" smtClean="0"/>
              <a:pPr/>
              <a:t>11</a:t>
            </a:fld>
            <a:endParaRPr lang="en-US"/>
          </a:p>
        </p:txBody>
      </p:sp>
      <p:grpSp>
        <p:nvGrpSpPr>
          <p:cNvPr id="11" name="Group 10">
            <a:extLst>
              <a:ext uri="{FF2B5EF4-FFF2-40B4-BE49-F238E27FC236}">
                <a16:creationId xmlns:a16="http://schemas.microsoft.com/office/drawing/2014/main" id="{F0C1707F-A60D-27E8-3CDE-E006D828B9C7}"/>
              </a:ext>
            </a:extLst>
          </p:cNvPr>
          <p:cNvGrpSpPr/>
          <p:nvPr/>
        </p:nvGrpSpPr>
        <p:grpSpPr>
          <a:xfrm>
            <a:off x="487680" y="746849"/>
            <a:ext cx="1014984" cy="1014984"/>
            <a:chOff x="487680" y="1106424"/>
            <a:chExt cx="1014984" cy="1014984"/>
          </a:xfrm>
        </p:grpSpPr>
        <p:sp>
          <p:nvSpPr>
            <p:cNvPr id="8" name="Oval 7">
              <a:extLst>
                <a:ext uri="{FF2B5EF4-FFF2-40B4-BE49-F238E27FC236}">
                  <a16:creationId xmlns:a16="http://schemas.microsoft.com/office/drawing/2014/main" id="{11AFB2DC-2894-A153-1237-2596AD852ABC}"/>
                </a:ext>
              </a:extLst>
            </p:cNvPr>
            <p:cNvSpPr/>
            <p:nvPr/>
          </p:nvSpPr>
          <p:spPr>
            <a:xfrm>
              <a:off x="487680" y="1106424"/>
              <a:ext cx="1014984" cy="1014984"/>
            </a:xfrm>
            <a:prstGeom prst="ellipse">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phic 9" descr="Open envelope with solid fill">
              <a:extLst>
                <a:ext uri="{FF2B5EF4-FFF2-40B4-BE49-F238E27FC236}">
                  <a16:creationId xmlns:a16="http://schemas.microsoft.com/office/drawing/2014/main" id="{15478871-4453-B19D-C3E3-B9DE589D7D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4172" y="1232916"/>
              <a:ext cx="762000" cy="762000"/>
            </a:xfrm>
            <a:prstGeom prst="rect">
              <a:avLst/>
            </a:prstGeom>
          </p:spPr>
        </p:pic>
      </p:grpSp>
      <p:grpSp>
        <p:nvGrpSpPr>
          <p:cNvPr id="12" name="Group 11">
            <a:extLst>
              <a:ext uri="{FF2B5EF4-FFF2-40B4-BE49-F238E27FC236}">
                <a16:creationId xmlns:a16="http://schemas.microsoft.com/office/drawing/2014/main" id="{8B9EE65D-F2DD-728A-D26F-F161A8324534}"/>
              </a:ext>
            </a:extLst>
          </p:cNvPr>
          <p:cNvGrpSpPr/>
          <p:nvPr/>
        </p:nvGrpSpPr>
        <p:grpSpPr>
          <a:xfrm>
            <a:off x="487680" y="3636937"/>
            <a:ext cx="1014984" cy="1014984"/>
            <a:chOff x="487680" y="1106424"/>
            <a:chExt cx="1014984" cy="1014984"/>
          </a:xfrm>
        </p:grpSpPr>
        <p:sp>
          <p:nvSpPr>
            <p:cNvPr id="13" name="Oval 12">
              <a:extLst>
                <a:ext uri="{FF2B5EF4-FFF2-40B4-BE49-F238E27FC236}">
                  <a16:creationId xmlns:a16="http://schemas.microsoft.com/office/drawing/2014/main" id="{908524C0-0275-E761-BECE-6131F274C149}"/>
                </a:ext>
              </a:extLst>
            </p:cNvPr>
            <p:cNvSpPr/>
            <p:nvPr/>
          </p:nvSpPr>
          <p:spPr>
            <a:xfrm>
              <a:off x="487680" y="1106424"/>
              <a:ext cx="1014984" cy="1014984"/>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Graphic 13" descr="Document with solid fill">
              <a:extLst>
                <a:ext uri="{FF2B5EF4-FFF2-40B4-BE49-F238E27FC236}">
                  <a16:creationId xmlns:a16="http://schemas.microsoft.com/office/drawing/2014/main" id="{FF6B30B4-82A3-40BF-5ABD-A6ECEC7C91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14172" y="1232916"/>
              <a:ext cx="762000" cy="762000"/>
            </a:xfrm>
            <a:prstGeom prst="rect">
              <a:avLst/>
            </a:prstGeom>
          </p:spPr>
        </p:pic>
      </p:grpSp>
      <p:grpSp>
        <p:nvGrpSpPr>
          <p:cNvPr id="15" name="Group 14">
            <a:extLst>
              <a:ext uri="{FF2B5EF4-FFF2-40B4-BE49-F238E27FC236}">
                <a16:creationId xmlns:a16="http://schemas.microsoft.com/office/drawing/2014/main" id="{418581BC-B0A7-BC95-B82C-6598CC1B8352}"/>
              </a:ext>
            </a:extLst>
          </p:cNvPr>
          <p:cNvGrpSpPr/>
          <p:nvPr/>
        </p:nvGrpSpPr>
        <p:grpSpPr>
          <a:xfrm>
            <a:off x="487680" y="5096167"/>
            <a:ext cx="1014984" cy="1014984"/>
            <a:chOff x="487680" y="1106424"/>
            <a:chExt cx="1014984" cy="1014984"/>
          </a:xfrm>
        </p:grpSpPr>
        <p:sp>
          <p:nvSpPr>
            <p:cNvPr id="16" name="Oval 15">
              <a:extLst>
                <a:ext uri="{FF2B5EF4-FFF2-40B4-BE49-F238E27FC236}">
                  <a16:creationId xmlns:a16="http://schemas.microsoft.com/office/drawing/2014/main" id="{94AF096A-53CF-81D8-5761-3A739731DE26}"/>
                </a:ext>
              </a:extLst>
            </p:cNvPr>
            <p:cNvSpPr/>
            <p:nvPr/>
          </p:nvSpPr>
          <p:spPr>
            <a:xfrm>
              <a:off x="487680" y="1106424"/>
              <a:ext cx="1014984" cy="1014984"/>
            </a:xfrm>
            <a:prstGeom prst="ellipse">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Graphic 16" descr="Stethoscope with solid fill">
              <a:extLst>
                <a:ext uri="{FF2B5EF4-FFF2-40B4-BE49-F238E27FC236}">
                  <a16:creationId xmlns:a16="http://schemas.microsoft.com/office/drawing/2014/main" id="{4743D04F-4E12-BF64-0795-BC8F90B42F4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14172" y="1232916"/>
              <a:ext cx="762000" cy="762000"/>
            </a:xfrm>
            <a:prstGeom prst="rect">
              <a:avLst/>
            </a:prstGeom>
          </p:spPr>
        </p:pic>
      </p:grpSp>
      <p:sp>
        <p:nvSpPr>
          <p:cNvPr id="22" name="TextBox 21">
            <a:extLst>
              <a:ext uri="{FF2B5EF4-FFF2-40B4-BE49-F238E27FC236}">
                <a16:creationId xmlns:a16="http://schemas.microsoft.com/office/drawing/2014/main" id="{04A3EE4D-8E2B-5481-CBA9-48A08EC56565}"/>
              </a:ext>
            </a:extLst>
          </p:cNvPr>
          <p:cNvSpPr txBox="1"/>
          <p:nvPr/>
        </p:nvSpPr>
        <p:spPr>
          <a:xfrm>
            <a:off x="1660398" y="916631"/>
            <a:ext cx="9656064" cy="646331"/>
          </a:xfrm>
          <a:prstGeom prst="rect">
            <a:avLst/>
          </a:prstGeom>
          <a:noFill/>
        </p:spPr>
        <p:txBody>
          <a:bodyPr wrap="square" lIns="91440" tIns="45720" rIns="91440" bIns="45720" anchor="t">
            <a:spAutoFit/>
          </a:bodyPr>
          <a:lstStyle/>
          <a:p>
            <a:r>
              <a:rPr lang="en-US" kern="1200" dirty="0">
                <a:effectLst/>
                <a:latin typeface="Arial"/>
                <a:cs typeface="Arial"/>
              </a:rPr>
              <a:t>VA will contact Veterans when a presumption of service connection is established or changed.</a:t>
            </a:r>
            <a:r>
              <a:rPr lang="en-US" dirty="0">
                <a:latin typeface="Arial"/>
                <a:cs typeface="Arial"/>
              </a:rPr>
              <a:t> Veterans can learn more at </a:t>
            </a:r>
            <a:r>
              <a:rPr lang="en-US" dirty="0">
                <a:solidFill>
                  <a:srgbClr val="0000FF"/>
                </a:solidFill>
                <a:latin typeface="Arial"/>
                <a:cs typeface="Arial"/>
                <a:hlinkClick r:id="rId9">
                  <a:extLst>
                    <a:ext uri="{A12FA001-AC4F-418D-AE19-62706E023703}">
                      <ahyp:hlinkClr xmlns:ahyp="http://schemas.microsoft.com/office/drawing/2018/hyperlinkcolor" val="tx"/>
                    </a:ext>
                  </a:extLst>
                </a:hlinkClick>
              </a:rPr>
              <a:t>www.va.gov/PACT</a:t>
            </a:r>
            <a:r>
              <a:rPr lang="en-US" kern="1200" dirty="0">
                <a:effectLst/>
                <a:latin typeface="Arial"/>
                <a:cs typeface="Arial"/>
              </a:rPr>
              <a:t>.</a:t>
            </a:r>
            <a:r>
              <a:rPr lang="en-US" dirty="0">
                <a:solidFill>
                  <a:srgbClr val="0000FF"/>
                </a:solidFill>
                <a:latin typeface="Arial"/>
                <a:cs typeface="Arial"/>
                <a:hlinkClick r:id="rId9">
                  <a:extLst>
                    <a:ext uri="{A12FA001-AC4F-418D-AE19-62706E023703}">
                      <ahyp:hlinkClr xmlns:ahyp="http://schemas.microsoft.com/office/drawing/2018/hyperlinkcolor" val="tx"/>
                    </a:ext>
                  </a:extLst>
                </a:hlinkClick>
              </a:rPr>
              <a:t> </a:t>
            </a:r>
            <a:endParaRPr lang="en-US" kern="1200" dirty="0">
              <a:solidFill>
                <a:srgbClr val="0000FF"/>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C8ECC88-C4FF-C993-8AE5-7887F6369123}"/>
              </a:ext>
            </a:extLst>
          </p:cNvPr>
          <p:cNvSpPr txBox="1"/>
          <p:nvPr/>
        </p:nvSpPr>
        <p:spPr>
          <a:xfrm>
            <a:off x="1629156" y="3488061"/>
            <a:ext cx="9605772" cy="1754326"/>
          </a:xfrm>
          <a:prstGeom prst="rect">
            <a:avLst/>
          </a:prstGeom>
          <a:noFill/>
        </p:spPr>
        <p:txBody>
          <a:bodyPr wrap="square" lIns="91440" tIns="45720" rIns="91440" bIns="45720" anchor="t">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kern="1200" dirty="0">
                <a:effectLst/>
                <a:latin typeface="Arial"/>
                <a:cs typeface="Arial"/>
              </a:rPr>
              <a:t>Veterans who have not previously filed a claim and are diagnosed with one of the new presumptive conditions and meet eligibility requirements should </a:t>
            </a:r>
            <a:r>
              <a:rPr lang="en-US" b="1" kern="1200" dirty="0">
                <a:effectLst/>
                <a:latin typeface="Arial"/>
                <a:cs typeface="Arial"/>
              </a:rPr>
              <a:t>submit a new claim </a:t>
            </a:r>
            <a:r>
              <a:rPr lang="en-US" kern="1200" dirty="0">
                <a:effectLst/>
                <a:latin typeface="Arial"/>
                <a:cs typeface="Arial"/>
              </a:rPr>
              <a:t>on VA Form 21-526EZ, Application for Disability Compensation and Related Compensation Benefits. Survivors who have not previously filed a claim and meet eligibility requirements should </a:t>
            </a:r>
            <a:r>
              <a:rPr lang="en-US" b="1" kern="1200" dirty="0">
                <a:effectLst/>
                <a:latin typeface="Arial"/>
                <a:cs typeface="Arial"/>
              </a:rPr>
              <a:t>submit a new claim </a:t>
            </a:r>
            <a:r>
              <a:rPr lang="en-US" kern="1200" dirty="0">
                <a:effectLst/>
                <a:latin typeface="Arial"/>
                <a:cs typeface="Arial"/>
              </a:rPr>
              <a:t>on VA Form 21P-534EZ, Application for DIC, Survivors Pension, and/or Accrued Benefits. </a:t>
            </a:r>
          </a:p>
        </p:txBody>
      </p:sp>
      <p:sp>
        <p:nvSpPr>
          <p:cNvPr id="26" name="TextBox 25">
            <a:extLst>
              <a:ext uri="{FF2B5EF4-FFF2-40B4-BE49-F238E27FC236}">
                <a16:creationId xmlns:a16="http://schemas.microsoft.com/office/drawing/2014/main" id="{BB784209-8248-A2FF-FBFF-4A616111E4B5}"/>
              </a:ext>
            </a:extLst>
          </p:cNvPr>
          <p:cNvSpPr txBox="1"/>
          <p:nvPr/>
        </p:nvSpPr>
        <p:spPr>
          <a:xfrm>
            <a:off x="1685544" y="5280493"/>
            <a:ext cx="9605772" cy="646331"/>
          </a:xfrm>
          <a:prstGeom prst="rect">
            <a:avLst/>
          </a:prstGeom>
          <a:noFill/>
        </p:spPr>
        <p:txBody>
          <a:bodyPr wrap="square" lIns="91440" tIns="45720" rIns="91440" bIns="45720" anchor="t">
            <a:spAutoFit/>
          </a:bodyPr>
          <a:lstStyle/>
          <a:p>
            <a:pPr defTabSz="342900">
              <a:defRPr/>
            </a:pPr>
            <a:r>
              <a:rPr lang="en-US" kern="1200" dirty="0">
                <a:effectLst/>
                <a:latin typeface="Arial"/>
                <a:cs typeface="Arial"/>
              </a:rPr>
              <a:t>Veterans should </a:t>
            </a:r>
            <a:r>
              <a:rPr lang="en-US" dirty="0">
                <a:latin typeface="Arial"/>
                <a:cs typeface="Arial"/>
              </a:rPr>
              <a:t>be </a:t>
            </a:r>
            <a:r>
              <a:rPr lang="en-US" kern="1200" dirty="0">
                <a:effectLst/>
                <a:latin typeface="Arial"/>
                <a:cs typeface="Arial"/>
              </a:rPr>
              <a:t>prepared to submit any supportive medical and lay evidence along with their claims.</a:t>
            </a:r>
            <a:r>
              <a:rPr lang="en-US" dirty="0">
                <a:latin typeface="Arial"/>
                <a:cs typeface="Arial"/>
              </a:rPr>
              <a:t> </a:t>
            </a:r>
            <a:endParaRPr lang="en-US" kern="1200" dirty="0">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6E8D1B0-67A3-45B0-89E2-6653CF8539C6}"/>
              </a:ext>
            </a:extLst>
          </p:cNvPr>
          <p:cNvSpPr txBox="1"/>
          <p:nvPr/>
        </p:nvSpPr>
        <p:spPr>
          <a:xfrm>
            <a:off x="1629156" y="1695630"/>
            <a:ext cx="10018776" cy="1754326"/>
          </a:xfrm>
          <a:prstGeom prst="rect">
            <a:avLst/>
          </a:prstGeom>
          <a:noFill/>
        </p:spPr>
        <p:txBody>
          <a:bodyPr wrap="square" lIns="91440" tIns="45720" rIns="91440" bIns="45720" anchor="t">
            <a:spAutoFit/>
          </a:bodyPr>
          <a:lstStyle/>
          <a:p>
            <a:r>
              <a:rPr lang="en-US" kern="1200" dirty="0">
                <a:effectLst/>
                <a:latin typeface="Arial"/>
                <a:cs typeface="Arial"/>
              </a:rPr>
              <a:t>However, Veterans who were previously denied a toxic-exposure related claim are encouraged to file a </a:t>
            </a:r>
            <a:r>
              <a:rPr lang="en-US" b="1" kern="1200" dirty="0">
                <a:effectLst/>
                <a:latin typeface="Arial"/>
                <a:cs typeface="Arial"/>
              </a:rPr>
              <a:t>supplemental claim </a:t>
            </a:r>
            <a:r>
              <a:rPr lang="en-US" kern="1200" dirty="0">
                <a:effectLst/>
                <a:latin typeface="Arial"/>
                <a:cs typeface="Arial"/>
              </a:rPr>
              <a:t>using VA Form 20-0995, Decision Review Request: Supplemental Claim. </a:t>
            </a:r>
            <a:r>
              <a:rPr lang="en-US" dirty="0">
                <a:latin typeface="Arial"/>
                <a:cs typeface="Arial"/>
              </a:rPr>
              <a:t>Most claims </a:t>
            </a:r>
            <a:r>
              <a:rPr lang="en-US" kern="1200" dirty="0">
                <a:effectLst/>
                <a:latin typeface="Arial"/>
                <a:cs typeface="Arial"/>
              </a:rPr>
              <a:t>that were previously denied will not be automatically reviewed under the PACT Act.</a:t>
            </a:r>
            <a:r>
              <a:rPr lang="en-US" dirty="0">
                <a:latin typeface="Arial"/>
                <a:cs typeface="Arial"/>
              </a:rPr>
              <a:t> </a:t>
            </a:r>
            <a:r>
              <a:rPr lang="en-US" kern="1200" dirty="0">
                <a:effectLst/>
                <a:latin typeface="Arial"/>
                <a:cs typeface="Arial"/>
              </a:rPr>
              <a:t> Survivors who were previously denied dependency and indemnity compensation (DIC), related to any of the new presumptive conditions, are likewise encouraged to re-file a claim.</a:t>
            </a:r>
          </a:p>
        </p:txBody>
      </p:sp>
      <p:grpSp>
        <p:nvGrpSpPr>
          <p:cNvPr id="23" name="Group 22">
            <a:extLst>
              <a:ext uri="{FF2B5EF4-FFF2-40B4-BE49-F238E27FC236}">
                <a16:creationId xmlns:a16="http://schemas.microsoft.com/office/drawing/2014/main" id="{1C94F56A-D0C7-4F05-9C64-5FD7FC6835A7}"/>
              </a:ext>
            </a:extLst>
          </p:cNvPr>
          <p:cNvGrpSpPr/>
          <p:nvPr/>
        </p:nvGrpSpPr>
        <p:grpSpPr>
          <a:xfrm>
            <a:off x="487680" y="1993005"/>
            <a:ext cx="1014984" cy="1014984"/>
            <a:chOff x="487680" y="1106424"/>
            <a:chExt cx="1014984" cy="1014984"/>
          </a:xfrm>
        </p:grpSpPr>
        <p:sp>
          <p:nvSpPr>
            <p:cNvPr id="25" name="Oval 24">
              <a:extLst>
                <a:ext uri="{FF2B5EF4-FFF2-40B4-BE49-F238E27FC236}">
                  <a16:creationId xmlns:a16="http://schemas.microsoft.com/office/drawing/2014/main" id="{104E3547-5FC3-4AAF-AE0B-B79941951DAC}"/>
                </a:ext>
              </a:extLst>
            </p:cNvPr>
            <p:cNvSpPr/>
            <p:nvPr/>
          </p:nvSpPr>
          <p:spPr>
            <a:xfrm>
              <a:off x="487680" y="1106424"/>
              <a:ext cx="1014984" cy="1014984"/>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Graphic 26" descr="Document with solid fill">
              <a:extLst>
                <a:ext uri="{FF2B5EF4-FFF2-40B4-BE49-F238E27FC236}">
                  <a16:creationId xmlns:a16="http://schemas.microsoft.com/office/drawing/2014/main" id="{07FC8506-14AF-49D9-9EE7-CEAD9A94CF2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14172" y="1232916"/>
              <a:ext cx="762000" cy="762000"/>
            </a:xfrm>
            <a:prstGeom prst="rect">
              <a:avLst/>
            </a:prstGeom>
          </p:spPr>
        </p:pic>
      </p:grpSp>
    </p:spTree>
    <p:extLst>
      <p:ext uri="{BB962C8B-B14F-4D97-AF65-F5344CB8AC3E}">
        <p14:creationId xmlns:p14="http://schemas.microsoft.com/office/powerpoint/2010/main" val="106864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445F-C9F6-4316-9FF3-463B0AD3D6DE}"/>
              </a:ext>
            </a:extLst>
          </p:cNvPr>
          <p:cNvSpPr>
            <a:spLocks noGrp="1"/>
          </p:cNvSpPr>
          <p:nvPr>
            <p:ph type="title"/>
          </p:nvPr>
        </p:nvSpPr>
        <p:spPr/>
        <p:txBody>
          <a:bodyPr>
            <a:normAutofit/>
          </a:bodyPr>
          <a:lstStyle/>
          <a:p>
            <a:r>
              <a:rPr lang="en-US" sz="2800" dirty="0"/>
              <a:t>Expanding Mammography Screenings through the SERVICE Act</a:t>
            </a:r>
          </a:p>
        </p:txBody>
      </p:sp>
      <p:sp>
        <p:nvSpPr>
          <p:cNvPr id="3" name="Content Placeholder 2">
            <a:extLst>
              <a:ext uri="{FF2B5EF4-FFF2-40B4-BE49-F238E27FC236}">
                <a16:creationId xmlns:a16="http://schemas.microsoft.com/office/drawing/2014/main" id="{103E2CBB-C661-41EF-9E6B-66BEBB33948A}"/>
              </a:ext>
            </a:extLst>
          </p:cNvPr>
          <p:cNvSpPr>
            <a:spLocks noGrp="1"/>
          </p:cNvSpPr>
          <p:nvPr>
            <p:ph idx="1"/>
          </p:nvPr>
        </p:nvSpPr>
        <p:spPr>
          <a:xfrm>
            <a:off x="110332" y="841330"/>
            <a:ext cx="9190829" cy="5427755"/>
          </a:xfrm>
        </p:spPr>
        <p:txBody>
          <a:bodyPr vert="horz" lIns="91440" tIns="45720" rIns="91440" bIns="45720" rtlCol="0" anchor="t">
            <a:noAutofit/>
          </a:bodyPr>
          <a:lstStyle/>
          <a:p>
            <a:r>
              <a:rPr lang="en-US" sz="1600" dirty="0">
                <a:latin typeface="Arial"/>
                <a:cs typeface="Arial"/>
              </a:rPr>
              <a:t>Separate from the PACT Act, the Dr. Kate Hendricks Thomas Supporting Expanded Review for Veterans In Combat Environments (SERVICE) Act also expands toxic-exposure eligibility for Veterans who served overseas.</a:t>
            </a:r>
          </a:p>
          <a:p>
            <a:r>
              <a:rPr lang="en-US" sz="1600" dirty="0">
                <a:latin typeface="Arial"/>
                <a:cs typeface="Arial"/>
              </a:rPr>
              <a:t>Signed into law on June 7, 2022,  the SERVICE Act expands eligibility for clinically appropriate mammography screening to Veterans, of any age, who served in the following locations (does not include bodies of water around or air space above): </a:t>
            </a:r>
            <a:endParaRPr lang="en-US" sz="1600" dirty="0"/>
          </a:p>
          <a:p>
            <a:pPr marL="556895" lvl="1" indent="-213995"/>
            <a:r>
              <a:rPr lang="en-US" sz="1600" dirty="0">
                <a:latin typeface="Arial"/>
                <a:cs typeface="Arial"/>
              </a:rPr>
              <a:t>Iraq</a:t>
            </a:r>
          </a:p>
          <a:p>
            <a:pPr lvl="2"/>
            <a:r>
              <a:rPr lang="en-US" sz="1600" dirty="0">
                <a:latin typeface="Arial"/>
                <a:cs typeface="Arial"/>
              </a:rPr>
              <a:t>August 2, 1990 – February 28, 1991</a:t>
            </a:r>
          </a:p>
          <a:p>
            <a:pPr lvl="2"/>
            <a:r>
              <a:rPr lang="en-US" sz="1600" dirty="0">
                <a:latin typeface="Arial"/>
                <a:cs typeface="Arial"/>
              </a:rPr>
              <a:t>March 19, 2003 – until burn pits are no longer used</a:t>
            </a:r>
          </a:p>
          <a:p>
            <a:pPr marL="556895" lvl="1" indent="-213995"/>
            <a:r>
              <a:rPr lang="en-US" sz="1600" dirty="0">
                <a:latin typeface="Arial"/>
                <a:cs typeface="Arial"/>
              </a:rPr>
              <a:t>Southwest Asia theater of operations including Kuwait, Saudi Arabia, Oman, and Qatar</a:t>
            </a:r>
          </a:p>
          <a:p>
            <a:pPr lvl="2"/>
            <a:r>
              <a:rPr lang="en-US" sz="1600" dirty="0">
                <a:latin typeface="Arial"/>
                <a:cs typeface="Arial"/>
              </a:rPr>
              <a:t>August 2, 1990 – until burn pits are no longer used</a:t>
            </a:r>
          </a:p>
          <a:p>
            <a:pPr marL="556895" lvl="1" indent="-213995"/>
            <a:r>
              <a:rPr lang="en-US" sz="1600" dirty="0">
                <a:latin typeface="Arial"/>
                <a:cs typeface="Arial"/>
              </a:rPr>
              <a:t>Afghanistan, Djibouti, Syria, Jordan, Egypt, Lebanon, and Yemen</a:t>
            </a:r>
          </a:p>
          <a:p>
            <a:pPr lvl="2"/>
            <a:r>
              <a:rPr lang="en-US" sz="1600" dirty="0">
                <a:latin typeface="Arial"/>
                <a:cs typeface="Arial"/>
              </a:rPr>
              <a:t>September 11, 2001 – until burn pits are no longer used</a:t>
            </a:r>
          </a:p>
          <a:p>
            <a:pPr marL="556895" lvl="1" indent="-213995"/>
            <a:r>
              <a:rPr lang="en-US" sz="1600" dirty="0">
                <a:latin typeface="Arial"/>
                <a:cs typeface="Arial"/>
              </a:rPr>
              <a:t>Such other locations and corresponding periods as set forth by the Airborne Hazards and Open Burn Pit Registry (AHOBPR)</a:t>
            </a:r>
          </a:p>
          <a:p>
            <a:pPr marL="556895" lvl="1" indent="-213995"/>
            <a:r>
              <a:rPr lang="en-US" sz="1600" dirty="0">
                <a:latin typeface="Arial"/>
                <a:cs typeface="Arial"/>
              </a:rPr>
              <a:t>Such other locations and corresponding periods as VA, in collaboration with the Department of Defense, may determine appropriate</a:t>
            </a:r>
          </a:p>
          <a:p>
            <a:r>
              <a:rPr lang="en-US" sz="1600" dirty="0">
                <a:latin typeface="Arial"/>
                <a:cs typeface="Arial"/>
              </a:rPr>
              <a:t>The SERVICE Act does not change health care enrollment or claims and benefits application requirements.</a:t>
            </a:r>
          </a:p>
        </p:txBody>
      </p:sp>
      <p:sp>
        <p:nvSpPr>
          <p:cNvPr id="4" name="Slide Number Placeholder 3">
            <a:extLst>
              <a:ext uri="{FF2B5EF4-FFF2-40B4-BE49-F238E27FC236}">
                <a16:creationId xmlns:a16="http://schemas.microsoft.com/office/drawing/2014/main" id="{DD671B5F-C642-460B-B8F5-297319867423}"/>
              </a:ext>
            </a:extLst>
          </p:cNvPr>
          <p:cNvSpPr>
            <a:spLocks noGrp="1"/>
          </p:cNvSpPr>
          <p:nvPr>
            <p:ph type="sldNum" sz="quarter" idx="10"/>
          </p:nvPr>
        </p:nvSpPr>
        <p:spPr/>
        <p:txBody>
          <a:bodyPr/>
          <a:lstStyle/>
          <a:p>
            <a:fld id="{71D2E955-1962-4AEE-8867-D22B674B3D18}" type="slidenum">
              <a:rPr lang="en-US" smtClean="0"/>
              <a:pPr/>
              <a:t>12</a:t>
            </a:fld>
            <a:endParaRPr lang="en-US"/>
          </a:p>
        </p:txBody>
      </p:sp>
      <p:pic>
        <p:nvPicPr>
          <p:cNvPr id="6" name="Picture 5">
            <a:extLst>
              <a:ext uri="{FF2B5EF4-FFF2-40B4-BE49-F238E27FC236}">
                <a16:creationId xmlns:a16="http://schemas.microsoft.com/office/drawing/2014/main" id="{BB90EFE7-C732-4D0C-85AF-A18C25250586}"/>
              </a:ext>
            </a:extLst>
          </p:cNvPr>
          <p:cNvPicPr>
            <a:picLocks noChangeAspect="1"/>
          </p:cNvPicPr>
          <p:nvPr/>
        </p:nvPicPr>
        <p:blipFill>
          <a:blip r:embed="rId3"/>
          <a:stretch>
            <a:fillRect/>
          </a:stretch>
        </p:blipFill>
        <p:spPr>
          <a:xfrm>
            <a:off x="9355932" y="1899931"/>
            <a:ext cx="2463800" cy="2548663"/>
          </a:xfrm>
          <a:prstGeom prst="rect">
            <a:avLst/>
          </a:prstGeom>
        </p:spPr>
      </p:pic>
      <p:sp>
        <p:nvSpPr>
          <p:cNvPr id="7" name="TextBox 6">
            <a:extLst>
              <a:ext uri="{FF2B5EF4-FFF2-40B4-BE49-F238E27FC236}">
                <a16:creationId xmlns:a16="http://schemas.microsoft.com/office/drawing/2014/main" id="{48A58BFF-F19E-4633-8585-E1EA14C41CA9}"/>
              </a:ext>
            </a:extLst>
          </p:cNvPr>
          <p:cNvSpPr txBox="1"/>
          <p:nvPr/>
        </p:nvSpPr>
        <p:spPr>
          <a:xfrm>
            <a:off x="9217026" y="4579454"/>
            <a:ext cx="2743200" cy="307777"/>
          </a:xfrm>
          <a:prstGeom prst="rect">
            <a:avLst/>
          </a:prstGeom>
          <a:noFill/>
        </p:spPr>
        <p:txBody>
          <a:bodyPr wrap="square" rtlCol="0">
            <a:spAutoFit/>
          </a:bodyPr>
          <a:lstStyle/>
          <a:p>
            <a:pPr algn="ctr"/>
            <a:r>
              <a:rPr lang="en-US" sz="1400" i="1"/>
              <a:t>Dr. Kate Hendricks Thomas, PhD</a:t>
            </a:r>
          </a:p>
        </p:txBody>
      </p:sp>
    </p:spTree>
    <p:extLst>
      <p:ext uri="{BB962C8B-B14F-4D97-AF65-F5344CB8AC3E}">
        <p14:creationId xmlns:p14="http://schemas.microsoft.com/office/powerpoint/2010/main" val="281103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E791-033F-4039-8CD7-56B80F696FE7}"/>
              </a:ext>
            </a:extLst>
          </p:cNvPr>
          <p:cNvSpPr>
            <a:spLocks noGrp="1"/>
          </p:cNvSpPr>
          <p:nvPr>
            <p:ph type="title"/>
          </p:nvPr>
        </p:nvSpPr>
        <p:spPr/>
        <p:txBody>
          <a:bodyPr>
            <a:normAutofit/>
          </a:bodyPr>
          <a:lstStyle/>
          <a:p>
            <a:r>
              <a:rPr lang="en-US" sz="2800"/>
              <a:t>VHA Toxic Exposure Screening &amp; Education</a:t>
            </a:r>
          </a:p>
        </p:txBody>
      </p:sp>
      <p:sp>
        <p:nvSpPr>
          <p:cNvPr id="4" name="Slide Number Placeholder 3">
            <a:extLst>
              <a:ext uri="{FF2B5EF4-FFF2-40B4-BE49-F238E27FC236}">
                <a16:creationId xmlns:a16="http://schemas.microsoft.com/office/drawing/2014/main" id="{8C0E6941-D7D3-4736-90FA-E9773648A0DF}"/>
              </a:ext>
            </a:extLst>
          </p:cNvPr>
          <p:cNvSpPr>
            <a:spLocks noGrp="1"/>
          </p:cNvSpPr>
          <p:nvPr>
            <p:ph type="sldNum" sz="quarter" idx="10"/>
          </p:nvPr>
        </p:nvSpPr>
        <p:spPr/>
        <p:txBody>
          <a:bodyPr/>
          <a:lstStyle/>
          <a:p>
            <a:fld id="{71D2E955-1962-4AEE-8867-D22B674B3D18}" type="slidenum">
              <a:rPr lang="en-US" smtClean="0"/>
              <a:pPr/>
              <a:t>13</a:t>
            </a:fld>
            <a:endParaRPr lang="en-US"/>
          </a:p>
        </p:txBody>
      </p:sp>
      <p:sp>
        <p:nvSpPr>
          <p:cNvPr id="5" name="Content Placeholder 4">
            <a:extLst>
              <a:ext uri="{FF2B5EF4-FFF2-40B4-BE49-F238E27FC236}">
                <a16:creationId xmlns:a16="http://schemas.microsoft.com/office/drawing/2014/main" id="{85E82E38-3379-4E54-AE99-3101A87036EB}"/>
              </a:ext>
            </a:extLst>
          </p:cNvPr>
          <p:cNvSpPr>
            <a:spLocks noGrp="1"/>
          </p:cNvSpPr>
          <p:nvPr>
            <p:ph idx="1"/>
          </p:nvPr>
        </p:nvSpPr>
        <p:spPr>
          <a:xfrm>
            <a:off x="293080" y="1055081"/>
            <a:ext cx="7420326" cy="5345723"/>
          </a:xfrm>
        </p:spPr>
        <p:txBody>
          <a:bodyPr>
            <a:noAutofit/>
          </a:bodyPr>
          <a:lstStyle/>
          <a:p>
            <a:pPr>
              <a:spcAft>
                <a:spcPts val="1200"/>
              </a:spcAft>
            </a:pPr>
            <a:r>
              <a:rPr lang="en-US" sz="1600" dirty="0"/>
              <a:t>Beginning in November 2022, every enrolled Veteran will receive an initial toxic exposure screening and a follow-up screening at least once every five years.</a:t>
            </a:r>
          </a:p>
          <a:p>
            <a:pPr>
              <a:spcBef>
                <a:spcPts val="1200"/>
              </a:spcBef>
              <a:spcAft>
                <a:spcPts val="1200"/>
              </a:spcAft>
            </a:pPr>
            <a:r>
              <a:rPr lang="en-US" sz="1600" dirty="0"/>
              <a:t>Veterans not enrolled who meet eligibility requirements will have an opportunity to enroll and receive the screening.</a:t>
            </a:r>
          </a:p>
          <a:p>
            <a:pPr>
              <a:spcAft>
                <a:spcPts val="1200"/>
              </a:spcAft>
            </a:pPr>
            <a:r>
              <a:rPr lang="en-US" sz="1600" dirty="0">
                <a:latin typeface="Arial"/>
                <a:cs typeface="Arial"/>
              </a:rPr>
              <a:t>Veterans will be asked questions about potential exposure to an open burn pit or other hazards commonly associated with military environmental exposure. </a:t>
            </a:r>
            <a:endParaRPr lang="en-US" sz="1600" dirty="0"/>
          </a:p>
          <a:p>
            <a:pPr>
              <a:spcAft>
                <a:spcPts val="1200"/>
              </a:spcAft>
            </a:pPr>
            <a:r>
              <a:rPr lang="en-US" sz="1600" dirty="0">
                <a:latin typeface="Arial"/>
                <a:cs typeface="Arial"/>
              </a:rPr>
              <a:t>VA health care providers and claims processors will also receive additional training and education on toxic-related exposures. Details on the training for health care personnel are still in development. </a:t>
            </a:r>
            <a:endParaRPr lang="en-US" sz="1200" dirty="0"/>
          </a:p>
          <a:p>
            <a:pPr>
              <a:spcAft>
                <a:spcPts val="1200"/>
              </a:spcAft>
            </a:pPr>
            <a:r>
              <a:rPr lang="en-US" sz="1600" dirty="0">
                <a:latin typeface="Arial"/>
                <a:cs typeface="Arial"/>
              </a:rPr>
              <a:t>VA will publish a list of resources for toxic-exposed Veterans and Veterans who report toxic exposure, the families and caregivers of such Veterans, and the survivors of such Veterans. </a:t>
            </a:r>
          </a:p>
          <a:p>
            <a:pPr>
              <a:spcAft>
                <a:spcPts val="1200"/>
              </a:spcAft>
            </a:pPr>
            <a:r>
              <a:rPr lang="en-US" sz="1600" dirty="0"/>
              <a:t>VA will develop an outreach program for Veterans on benefits and support programs. </a:t>
            </a:r>
          </a:p>
          <a:p>
            <a:pPr>
              <a:spcAft>
                <a:spcPts val="1200"/>
              </a:spcAft>
            </a:pPr>
            <a:endParaRPr lang="en-US" sz="1800" dirty="0"/>
          </a:p>
        </p:txBody>
      </p:sp>
      <p:pic>
        <p:nvPicPr>
          <p:cNvPr id="4098" name="Picture 2">
            <a:extLst>
              <a:ext uri="{FF2B5EF4-FFF2-40B4-BE49-F238E27FC236}">
                <a16:creationId xmlns:a16="http://schemas.microsoft.com/office/drawing/2014/main" id="{FEAA28B1-5305-4DE7-8467-A7B9B5A271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521" y="1917288"/>
            <a:ext cx="4182079" cy="278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7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B34E-7A38-4050-945B-D1487F37857E}"/>
              </a:ext>
            </a:extLst>
          </p:cNvPr>
          <p:cNvSpPr>
            <a:spLocks noGrp="1"/>
          </p:cNvSpPr>
          <p:nvPr>
            <p:ph type="title"/>
          </p:nvPr>
        </p:nvSpPr>
        <p:spPr/>
        <p:txBody>
          <a:bodyPr>
            <a:normAutofit/>
          </a:bodyPr>
          <a:lstStyle/>
          <a:p>
            <a:r>
              <a:rPr lang="en-US" sz="2800" dirty="0"/>
              <a:t>Strengthening VA’s Military Environmental Research </a:t>
            </a:r>
          </a:p>
        </p:txBody>
      </p:sp>
      <p:sp>
        <p:nvSpPr>
          <p:cNvPr id="3" name="Content Placeholder 2">
            <a:extLst>
              <a:ext uri="{FF2B5EF4-FFF2-40B4-BE49-F238E27FC236}">
                <a16:creationId xmlns:a16="http://schemas.microsoft.com/office/drawing/2014/main" id="{D7F5FCE8-F3F1-441D-A62C-D33326B8C223}"/>
              </a:ext>
            </a:extLst>
          </p:cNvPr>
          <p:cNvSpPr>
            <a:spLocks noGrp="1"/>
          </p:cNvSpPr>
          <p:nvPr>
            <p:ph idx="1"/>
          </p:nvPr>
        </p:nvSpPr>
        <p:spPr>
          <a:xfrm>
            <a:off x="677594" y="1371600"/>
            <a:ext cx="6400800" cy="4419600"/>
          </a:xfrm>
        </p:spPr>
        <p:txBody>
          <a:bodyPr>
            <a:normAutofit/>
          </a:bodyPr>
          <a:lstStyle/>
          <a:p>
            <a:r>
              <a:rPr lang="en-US" sz="1800" dirty="0"/>
              <a:t>A multi-agency workgroup will identify collaborative research activities and develop a five-year strategic plan.</a:t>
            </a:r>
          </a:p>
          <a:p>
            <a:pPr marL="0" indent="0">
              <a:buNone/>
            </a:pPr>
            <a:endParaRPr lang="en-US" sz="1800" dirty="0"/>
          </a:p>
          <a:p>
            <a:r>
              <a:rPr lang="en-US" sz="1800" dirty="0"/>
              <a:t>The PACT Act requires studies on: </a:t>
            </a:r>
          </a:p>
          <a:p>
            <a:pPr lvl="1"/>
            <a:r>
              <a:rPr lang="en-US" sz="1800" dirty="0"/>
              <a:t>Mortality of Veterans who served in Southwest Asia during the Gulf War</a:t>
            </a:r>
          </a:p>
          <a:p>
            <a:pPr lvl="1"/>
            <a:r>
              <a:rPr lang="en-US" sz="1800" dirty="0"/>
              <a:t>Post 9/11 Veterans’ health trends</a:t>
            </a:r>
          </a:p>
          <a:p>
            <a:pPr lvl="1"/>
            <a:r>
              <a:rPr lang="en-US" sz="1800" dirty="0"/>
              <a:t>Veterans’ cancer rates</a:t>
            </a:r>
          </a:p>
          <a:p>
            <a:pPr lvl="1"/>
            <a:r>
              <a:rPr lang="en-US" sz="1800" dirty="0"/>
              <a:t>Effects of toxic exposures and mental health outcomes</a:t>
            </a:r>
          </a:p>
          <a:p>
            <a:pPr lvl="1"/>
            <a:r>
              <a:rPr lang="en-US" sz="1800" dirty="0"/>
              <a:t>Effects of waste related to the Manhattan Project</a:t>
            </a:r>
          </a:p>
          <a:p>
            <a:pPr lvl="1"/>
            <a:r>
              <a:rPr lang="en-US" sz="1800" dirty="0"/>
              <a:t>The state of access and barriers to benefits for Veterans in U.S. Territories</a:t>
            </a:r>
          </a:p>
          <a:p>
            <a:pPr lvl="1"/>
            <a:r>
              <a:rPr lang="en-US" sz="1800" dirty="0"/>
              <a:t>Effects of jet fuels</a:t>
            </a:r>
          </a:p>
          <a:p>
            <a:pPr lvl="1"/>
            <a:endParaRPr lang="en-US" sz="2200" dirty="0"/>
          </a:p>
          <a:p>
            <a:endParaRPr lang="en-US" sz="2200" dirty="0"/>
          </a:p>
        </p:txBody>
      </p:sp>
      <p:sp>
        <p:nvSpPr>
          <p:cNvPr id="4" name="Slide Number Placeholder 3">
            <a:extLst>
              <a:ext uri="{FF2B5EF4-FFF2-40B4-BE49-F238E27FC236}">
                <a16:creationId xmlns:a16="http://schemas.microsoft.com/office/drawing/2014/main" id="{5E3BAA14-D04E-4B8F-A46D-CD7E7B07CFA7}"/>
              </a:ext>
            </a:extLst>
          </p:cNvPr>
          <p:cNvSpPr>
            <a:spLocks noGrp="1"/>
          </p:cNvSpPr>
          <p:nvPr>
            <p:ph type="sldNum" sz="quarter" idx="10"/>
          </p:nvPr>
        </p:nvSpPr>
        <p:spPr/>
        <p:txBody>
          <a:bodyPr/>
          <a:lstStyle/>
          <a:p>
            <a:fld id="{71D2E955-1962-4AEE-8867-D22B674B3D18}" type="slidenum">
              <a:rPr lang="en-US" smtClean="0"/>
              <a:pPr/>
              <a:t>14</a:t>
            </a:fld>
            <a:endParaRPr lang="en-US"/>
          </a:p>
        </p:txBody>
      </p:sp>
      <p:sp>
        <p:nvSpPr>
          <p:cNvPr id="9" name="AutoShape 4">
            <a:extLst>
              <a:ext uri="{FF2B5EF4-FFF2-40B4-BE49-F238E27FC236}">
                <a16:creationId xmlns:a16="http://schemas.microsoft.com/office/drawing/2014/main" id="{CC7E5FBD-2A57-4DE2-A9ED-49C3BACD1B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94DE284-686D-4827-BA0E-7ADACDBE53FE}"/>
              </a:ext>
            </a:extLst>
          </p:cNvPr>
          <p:cNvPicPr>
            <a:picLocks noChangeAspect="1"/>
          </p:cNvPicPr>
          <p:nvPr/>
        </p:nvPicPr>
        <p:blipFill>
          <a:blip r:embed="rId3"/>
          <a:stretch>
            <a:fillRect/>
          </a:stretch>
        </p:blipFill>
        <p:spPr>
          <a:xfrm>
            <a:off x="7334250" y="1976437"/>
            <a:ext cx="4705350" cy="2600325"/>
          </a:xfrm>
          <a:prstGeom prst="rect">
            <a:avLst/>
          </a:prstGeom>
        </p:spPr>
      </p:pic>
    </p:spTree>
    <p:extLst>
      <p:ext uri="{BB962C8B-B14F-4D97-AF65-F5344CB8AC3E}">
        <p14:creationId xmlns:p14="http://schemas.microsoft.com/office/powerpoint/2010/main" val="327038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27E6-AEF0-4A96-9059-1C62517C3EB0}"/>
              </a:ext>
            </a:extLst>
          </p:cNvPr>
          <p:cNvSpPr>
            <a:spLocks noGrp="1"/>
          </p:cNvSpPr>
          <p:nvPr>
            <p:ph type="title"/>
          </p:nvPr>
        </p:nvSpPr>
        <p:spPr/>
        <p:txBody>
          <a:bodyPr>
            <a:normAutofit/>
          </a:bodyPr>
          <a:lstStyle/>
          <a:p>
            <a:r>
              <a:rPr lang="en-US" sz="2800" dirty="0"/>
              <a:t>Find Out if You are Eligible for VA Health Care or Benefits</a:t>
            </a:r>
          </a:p>
        </p:txBody>
      </p:sp>
      <p:sp>
        <p:nvSpPr>
          <p:cNvPr id="3" name="Content Placeholder 2">
            <a:extLst>
              <a:ext uri="{FF2B5EF4-FFF2-40B4-BE49-F238E27FC236}">
                <a16:creationId xmlns:a16="http://schemas.microsoft.com/office/drawing/2014/main" id="{6D5C3662-B6E0-4170-ADF8-8ED6AA716592}"/>
              </a:ext>
            </a:extLst>
          </p:cNvPr>
          <p:cNvSpPr>
            <a:spLocks noGrp="1"/>
          </p:cNvSpPr>
          <p:nvPr>
            <p:ph idx="1"/>
          </p:nvPr>
        </p:nvSpPr>
        <p:spPr>
          <a:xfrm>
            <a:off x="886691" y="1258905"/>
            <a:ext cx="9483297" cy="4340189"/>
          </a:xfrm>
        </p:spPr>
        <p:txBody>
          <a:bodyPr>
            <a:normAutofit/>
          </a:bodyPr>
          <a:lstStyle/>
          <a:p>
            <a:r>
              <a:rPr lang="en-US" sz="1800" dirty="0"/>
              <a:t>Visit </a:t>
            </a:r>
            <a:r>
              <a:rPr lang="en-US" sz="1800" dirty="0">
                <a:hlinkClick r:id="rId3"/>
              </a:rPr>
              <a:t>www.va.gov/PACT</a:t>
            </a:r>
            <a:r>
              <a:rPr lang="en-US" sz="1800" dirty="0"/>
              <a:t>   </a:t>
            </a:r>
          </a:p>
          <a:p>
            <a:pPr marL="0" indent="0">
              <a:buNone/>
            </a:pPr>
            <a:endParaRPr lang="en-US" sz="1800" dirty="0"/>
          </a:p>
          <a:p>
            <a:r>
              <a:rPr lang="en-US" sz="1800" dirty="0"/>
              <a:t>Apply for VA health care:</a:t>
            </a:r>
          </a:p>
          <a:p>
            <a:pPr lvl="1"/>
            <a:r>
              <a:rPr lang="en-US" sz="1800" dirty="0">
                <a:hlinkClick r:id="rId3"/>
              </a:rPr>
              <a:t>Apply For Health Care | Veterans Affairs (va.gov)</a:t>
            </a:r>
            <a:endParaRPr lang="en-US" sz="1800" dirty="0"/>
          </a:p>
          <a:p>
            <a:pPr marL="342900" lvl="1" indent="0">
              <a:buNone/>
            </a:pPr>
            <a:endParaRPr lang="en-US" sz="1800" dirty="0"/>
          </a:p>
          <a:p>
            <a:r>
              <a:rPr lang="en-US" sz="1800" dirty="0"/>
              <a:t>Submit a VBA claim:</a:t>
            </a:r>
          </a:p>
          <a:p>
            <a:pPr lvl="1"/>
            <a:r>
              <a:rPr lang="en-US" sz="1800" dirty="0">
                <a:hlinkClick r:id="rId3"/>
              </a:rPr>
              <a:t>File for disability compensation with VA Form 21-526EZ | Veterans Affairs</a:t>
            </a:r>
            <a:endParaRPr lang="en-US" sz="1800" dirty="0"/>
          </a:p>
          <a:p>
            <a:pPr lvl="1"/>
            <a:endParaRPr lang="en-US" sz="1800" dirty="0"/>
          </a:p>
          <a:p>
            <a:r>
              <a:rPr lang="en-US" sz="1950" dirty="0"/>
              <a:t>Call 1-800-MyVA411 (800-698-2411)</a:t>
            </a:r>
          </a:p>
          <a:p>
            <a:pPr marL="342900" lvl="1" indent="0">
              <a:buNone/>
            </a:pPr>
            <a:endParaRPr lang="en-US" sz="1800" dirty="0"/>
          </a:p>
          <a:p>
            <a:r>
              <a:rPr lang="en-US" sz="1800" dirty="0"/>
              <a:t>Airborne Hazards and Open Burn Pit Registry: </a:t>
            </a:r>
            <a:r>
              <a:rPr lang="en-US" sz="1800" dirty="0">
                <a:hlinkClick r:id="rId3"/>
              </a:rPr>
              <a:t>HOME - Airborne Hazards and Open Burn Pit Registry (va.gov)</a:t>
            </a:r>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037F34C7-6FA0-43B4-BCD6-027BC702BC04}"/>
              </a:ext>
            </a:extLst>
          </p:cNvPr>
          <p:cNvSpPr>
            <a:spLocks noGrp="1"/>
          </p:cNvSpPr>
          <p:nvPr>
            <p:ph type="sldNum" sz="quarter" idx="10"/>
          </p:nvPr>
        </p:nvSpPr>
        <p:spPr/>
        <p:txBody>
          <a:bodyPr/>
          <a:lstStyle/>
          <a:p>
            <a:fld id="{71D2E955-1962-4AEE-8867-D22B674B3D18}" type="slidenum">
              <a:rPr lang="en-US" smtClean="0"/>
              <a:pPr/>
              <a:t>15</a:t>
            </a:fld>
            <a:endParaRPr lang="en-US"/>
          </a:p>
        </p:txBody>
      </p:sp>
    </p:spTree>
    <p:extLst>
      <p:ext uri="{BB962C8B-B14F-4D97-AF65-F5344CB8AC3E}">
        <p14:creationId xmlns:p14="http://schemas.microsoft.com/office/powerpoint/2010/main" val="193285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752F-7567-47F5-8A08-8806AE3C0577}"/>
              </a:ext>
            </a:extLst>
          </p:cNvPr>
          <p:cNvSpPr>
            <a:spLocks noGrp="1"/>
          </p:cNvSpPr>
          <p:nvPr>
            <p:ph type="title"/>
          </p:nvPr>
        </p:nvSpPr>
        <p:spPr/>
        <p:txBody>
          <a:bodyPr>
            <a:normAutofit/>
          </a:bodyPr>
          <a:lstStyle/>
          <a:p>
            <a:r>
              <a:rPr lang="en-US" sz="2800"/>
              <a:t>Purpose</a:t>
            </a:r>
          </a:p>
        </p:txBody>
      </p:sp>
      <p:sp>
        <p:nvSpPr>
          <p:cNvPr id="3" name="Content Placeholder 2">
            <a:extLst>
              <a:ext uri="{FF2B5EF4-FFF2-40B4-BE49-F238E27FC236}">
                <a16:creationId xmlns:a16="http://schemas.microsoft.com/office/drawing/2014/main" id="{007F3061-0A61-4420-95F6-747019B15580}"/>
              </a:ext>
            </a:extLst>
          </p:cNvPr>
          <p:cNvSpPr>
            <a:spLocks noGrp="1"/>
          </p:cNvSpPr>
          <p:nvPr>
            <p:ph idx="1"/>
          </p:nvPr>
        </p:nvSpPr>
        <p:spPr>
          <a:xfrm>
            <a:off x="1704109" y="1150734"/>
            <a:ext cx="9240982" cy="4785135"/>
          </a:xfrm>
        </p:spPr>
        <p:txBody>
          <a:bodyPr>
            <a:normAutofit/>
          </a:bodyPr>
          <a:lstStyle/>
          <a:p>
            <a:pPr marL="0" indent="0">
              <a:buNone/>
            </a:pPr>
            <a:r>
              <a:rPr lang="en-US" sz="2200" dirty="0"/>
              <a:t>This presentation provides an overview of the Honoring Our Promise to Address Comprehensive Toxics (PACT) Act of 2022 including:</a:t>
            </a:r>
          </a:p>
          <a:p>
            <a:pPr marL="0" indent="0">
              <a:buNone/>
            </a:pPr>
            <a:endParaRPr lang="en-US" sz="2200" dirty="0"/>
          </a:p>
          <a:p>
            <a:pPr>
              <a:buFont typeface="Arial" panose="020B0604020202020204" pitchFamily="34" charset="0"/>
              <a:buChar char="•"/>
            </a:pPr>
            <a:r>
              <a:rPr lang="en-US" sz="2200" dirty="0"/>
              <a:t>Definition of toxic exposure</a:t>
            </a:r>
          </a:p>
          <a:p>
            <a:pPr>
              <a:buFont typeface="Arial" panose="020B0604020202020204" pitchFamily="34" charset="0"/>
              <a:buChar char="•"/>
            </a:pPr>
            <a:r>
              <a:rPr lang="en-US" sz="2200" dirty="0"/>
              <a:t>Health care eligibility changes</a:t>
            </a:r>
          </a:p>
          <a:p>
            <a:pPr>
              <a:buFont typeface="Arial" panose="020B0604020202020204" pitchFamily="34" charset="0"/>
              <a:buChar char="•"/>
            </a:pPr>
            <a:r>
              <a:rPr lang="en-US" sz="2200" dirty="0"/>
              <a:t>Toxic exposure screening and education</a:t>
            </a:r>
          </a:p>
          <a:p>
            <a:pPr>
              <a:buFont typeface="Arial" panose="020B0604020202020204" pitchFamily="34" charset="0"/>
              <a:buChar char="•"/>
            </a:pPr>
            <a:r>
              <a:rPr lang="en-US" sz="2200" dirty="0"/>
              <a:t>Toxic exposure research </a:t>
            </a:r>
          </a:p>
          <a:p>
            <a:pPr>
              <a:buFont typeface="Arial" panose="020B0604020202020204" pitchFamily="34" charset="0"/>
              <a:buChar char="•"/>
            </a:pPr>
            <a:r>
              <a:rPr lang="en-US" sz="2200" dirty="0"/>
              <a:t>Presumption of service connection changes</a:t>
            </a:r>
          </a:p>
          <a:p>
            <a:pPr marL="0" indent="0">
              <a:buNone/>
            </a:pPr>
            <a:endParaRPr lang="en-US" sz="2200" dirty="0"/>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593D3B55-18F7-4D84-A8C8-8497B82786F2}"/>
              </a:ext>
            </a:extLst>
          </p:cNvPr>
          <p:cNvSpPr>
            <a:spLocks noGrp="1"/>
          </p:cNvSpPr>
          <p:nvPr>
            <p:ph type="sldNum" sz="quarter" idx="10"/>
          </p:nvPr>
        </p:nvSpPr>
        <p:spPr/>
        <p:txBody>
          <a:bodyPr/>
          <a:lstStyle/>
          <a:p>
            <a:fld id="{71D2E955-1962-4AEE-8867-D22B674B3D18}" type="slidenum">
              <a:rPr lang="en-US" smtClean="0"/>
              <a:pPr/>
              <a:t>2</a:t>
            </a:fld>
            <a:endParaRPr lang="en-US"/>
          </a:p>
        </p:txBody>
      </p:sp>
    </p:spTree>
    <p:extLst>
      <p:ext uri="{BB962C8B-B14F-4D97-AF65-F5344CB8AC3E}">
        <p14:creationId xmlns:p14="http://schemas.microsoft.com/office/powerpoint/2010/main" val="36905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F676-EE17-4B00-BEC6-0EA955449370}"/>
              </a:ext>
            </a:extLst>
          </p:cNvPr>
          <p:cNvSpPr>
            <a:spLocks noGrp="1"/>
          </p:cNvSpPr>
          <p:nvPr>
            <p:ph type="title"/>
          </p:nvPr>
        </p:nvSpPr>
        <p:spPr/>
        <p:txBody>
          <a:bodyPr>
            <a:normAutofit/>
          </a:bodyPr>
          <a:lstStyle/>
          <a:p>
            <a:r>
              <a:rPr lang="en-US" sz="2800"/>
              <a:t>Honoring Our PACT Act</a:t>
            </a:r>
          </a:p>
        </p:txBody>
      </p:sp>
      <p:sp>
        <p:nvSpPr>
          <p:cNvPr id="3" name="Content Placeholder 2">
            <a:extLst>
              <a:ext uri="{FF2B5EF4-FFF2-40B4-BE49-F238E27FC236}">
                <a16:creationId xmlns:a16="http://schemas.microsoft.com/office/drawing/2014/main" id="{A6EAD211-D236-4CA9-AAAE-FE4A0C4A738C}"/>
              </a:ext>
            </a:extLst>
          </p:cNvPr>
          <p:cNvSpPr>
            <a:spLocks noGrp="1"/>
          </p:cNvSpPr>
          <p:nvPr>
            <p:ph idx="1"/>
          </p:nvPr>
        </p:nvSpPr>
        <p:spPr>
          <a:xfrm>
            <a:off x="4649160" y="1995286"/>
            <a:ext cx="6867524" cy="3067050"/>
          </a:xfrm>
        </p:spPr>
        <p:txBody>
          <a:bodyPr>
            <a:normAutofit fontScale="92500" lnSpcReduction="20000"/>
          </a:bodyPr>
          <a:lstStyle/>
          <a:p>
            <a:pPr marL="0" indent="0">
              <a:buNone/>
            </a:pPr>
            <a:r>
              <a:rPr lang="en-US" sz="2200">
                <a:solidFill>
                  <a:srgbClr val="000000"/>
                </a:solidFill>
                <a:effectLst/>
                <a:ea typeface="Calibri" panose="020F0502020204030204" pitchFamily="34" charset="0"/>
              </a:rPr>
              <a:t>The Senate Veterans’ Affairs Committee named the bill after </a:t>
            </a:r>
            <a:r>
              <a:rPr lang="en-US" sz="2200" b="1">
                <a:solidFill>
                  <a:srgbClr val="000000"/>
                </a:solidFill>
                <a:effectLst/>
                <a:ea typeface="Calibri" panose="020F0502020204030204" pitchFamily="34" charset="0"/>
              </a:rPr>
              <a:t>Sergeant First Class Heath Robinson</a:t>
            </a:r>
            <a:r>
              <a:rPr lang="en-US" sz="2200">
                <a:solidFill>
                  <a:srgbClr val="000000"/>
                </a:solidFill>
                <a:effectLst/>
                <a:ea typeface="Calibri" panose="020F0502020204030204" pitchFamily="34" charset="0"/>
              </a:rPr>
              <a:t>, who deployed to Kosovo and Iraq with the Ohio National Guard. </a:t>
            </a:r>
          </a:p>
          <a:p>
            <a:pPr marL="0" indent="0">
              <a:buNone/>
            </a:pPr>
            <a:endParaRPr lang="en-US" sz="2200">
              <a:solidFill>
                <a:srgbClr val="000000"/>
              </a:solidFill>
              <a:ea typeface="Calibri" panose="020F0502020204030204" pitchFamily="34" charset="0"/>
            </a:endParaRPr>
          </a:p>
          <a:p>
            <a:pPr marL="0" indent="0">
              <a:buNone/>
            </a:pPr>
            <a:r>
              <a:rPr lang="en-US" sz="2200">
                <a:solidFill>
                  <a:srgbClr val="000000"/>
                </a:solidFill>
                <a:effectLst/>
                <a:ea typeface="Calibri" panose="020F0502020204030204" pitchFamily="34" charset="0"/>
              </a:rPr>
              <a:t>After returning home from his last deployment, doctors diagnosed him with an autoimmune disorder and late-stage lung cancer—both associated with burn pit exposure. </a:t>
            </a:r>
          </a:p>
          <a:p>
            <a:pPr marL="0" indent="0">
              <a:buNone/>
            </a:pPr>
            <a:endParaRPr lang="en-US" sz="2200">
              <a:solidFill>
                <a:srgbClr val="000000"/>
              </a:solidFill>
              <a:effectLst/>
              <a:ea typeface="Calibri" panose="020F0502020204030204" pitchFamily="34" charset="0"/>
            </a:endParaRPr>
          </a:p>
          <a:p>
            <a:pPr marL="0" indent="0">
              <a:buNone/>
            </a:pPr>
            <a:r>
              <a:rPr lang="en-US" sz="2200">
                <a:solidFill>
                  <a:srgbClr val="000000"/>
                </a:solidFill>
                <a:effectLst/>
                <a:ea typeface="Calibri" panose="020F0502020204030204" pitchFamily="34" charset="0"/>
              </a:rPr>
              <a:t>SFC Robinson passed away in May 2020. He was 39 years old</a:t>
            </a:r>
            <a:r>
              <a:rPr lang="en-US" sz="1800">
                <a:solidFill>
                  <a:srgbClr val="000000"/>
                </a:solidFill>
                <a:effectLst/>
                <a:ea typeface="Calibri" panose="020F0502020204030204" pitchFamily="34" charset="0"/>
              </a:rPr>
              <a:t>. </a:t>
            </a:r>
            <a:endParaRPr lang="en-US" sz="180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F6A9E444-0371-4512-964E-F88A9420805A}"/>
              </a:ext>
            </a:extLst>
          </p:cNvPr>
          <p:cNvSpPr>
            <a:spLocks noGrp="1"/>
          </p:cNvSpPr>
          <p:nvPr>
            <p:ph type="sldNum" sz="quarter" idx="10"/>
          </p:nvPr>
        </p:nvSpPr>
        <p:spPr/>
        <p:txBody>
          <a:bodyPr/>
          <a:lstStyle/>
          <a:p>
            <a:fld id="{71D2E955-1962-4AEE-8867-D22B674B3D18}" type="slidenum">
              <a:rPr lang="en-US" smtClean="0"/>
              <a:pPr/>
              <a:t>3</a:t>
            </a:fld>
            <a:endParaRPr lang="en-US"/>
          </a:p>
        </p:txBody>
      </p:sp>
      <p:grpSp>
        <p:nvGrpSpPr>
          <p:cNvPr id="5" name="Group 4">
            <a:extLst>
              <a:ext uri="{FF2B5EF4-FFF2-40B4-BE49-F238E27FC236}">
                <a16:creationId xmlns:a16="http://schemas.microsoft.com/office/drawing/2014/main" id="{C5BF140F-00E1-455F-84D8-241E3B7C487A}"/>
              </a:ext>
            </a:extLst>
          </p:cNvPr>
          <p:cNvGrpSpPr/>
          <p:nvPr/>
        </p:nvGrpSpPr>
        <p:grpSpPr>
          <a:xfrm>
            <a:off x="1000769" y="1781175"/>
            <a:ext cx="2593643" cy="3295650"/>
            <a:chOff x="1306828" y="934356"/>
            <a:chExt cx="2593643" cy="3295650"/>
          </a:xfrm>
        </p:grpSpPr>
        <p:sp>
          <p:nvSpPr>
            <p:cNvPr id="7" name="Rectangle 6">
              <a:extLst>
                <a:ext uri="{FF2B5EF4-FFF2-40B4-BE49-F238E27FC236}">
                  <a16:creationId xmlns:a16="http://schemas.microsoft.com/office/drawing/2014/main" id="{EBE7417B-5DD5-41E5-94E5-EE95422E6642}"/>
                </a:ext>
              </a:extLst>
            </p:cNvPr>
            <p:cNvSpPr/>
            <p:nvPr/>
          </p:nvSpPr>
          <p:spPr>
            <a:xfrm>
              <a:off x="1306828" y="934356"/>
              <a:ext cx="2311603" cy="3076205"/>
            </a:xfrm>
            <a:prstGeom prst="rect">
              <a:avLst/>
            </a:prstGeom>
            <a:solidFill>
              <a:srgbClr val="003F7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person in uniform&#10;&#10;Description automatically generated with low confidence">
              <a:extLst>
                <a:ext uri="{FF2B5EF4-FFF2-40B4-BE49-F238E27FC236}">
                  <a16:creationId xmlns:a16="http://schemas.microsoft.com/office/drawing/2014/main" id="{6F6F817D-C32E-47A0-9537-B4684950D2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1628" y="1162956"/>
              <a:ext cx="2288843" cy="306705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0724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9E98-466E-446D-B187-3CA1C4821BC5}"/>
              </a:ext>
            </a:extLst>
          </p:cNvPr>
          <p:cNvSpPr>
            <a:spLocks noGrp="1"/>
          </p:cNvSpPr>
          <p:nvPr>
            <p:ph type="title"/>
          </p:nvPr>
        </p:nvSpPr>
        <p:spPr/>
        <p:txBody>
          <a:bodyPr>
            <a:normAutofit/>
          </a:bodyPr>
          <a:lstStyle/>
          <a:p>
            <a:r>
              <a:rPr lang="en-US" sz="2800" dirty="0"/>
              <a:t>How will the PACT Act help VA serve Veterans?</a:t>
            </a:r>
          </a:p>
        </p:txBody>
      </p:sp>
      <p:sp>
        <p:nvSpPr>
          <p:cNvPr id="3" name="Content Placeholder 2">
            <a:extLst>
              <a:ext uri="{FF2B5EF4-FFF2-40B4-BE49-F238E27FC236}">
                <a16:creationId xmlns:a16="http://schemas.microsoft.com/office/drawing/2014/main" id="{195371C8-C533-4B14-82C7-7DA4D50397B2}"/>
              </a:ext>
            </a:extLst>
          </p:cNvPr>
          <p:cNvSpPr>
            <a:spLocks noGrp="1"/>
          </p:cNvSpPr>
          <p:nvPr>
            <p:ph idx="1"/>
          </p:nvPr>
        </p:nvSpPr>
        <p:spPr>
          <a:xfrm>
            <a:off x="735209" y="1609927"/>
            <a:ext cx="7993155" cy="3113920"/>
          </a:xfrm>
        </p:spPr>
        <p:txBody>
          <a:bodyPr>
            <a:noAutofit/>
          </a:bodyPr>
          <a:lstStyle/>
          <a:p>
            <a:pPr>
              <a:spcAft>
                <a:spcPts val="600"/>
              </a:spcAft>
            </a:pPr>
            <a:r>
              <a:rPr lang="en-US" sz="2000" dirty="0"/>
              <a:t>VA remains committed to ensuring all Veterans and their family members receive the benefits and care they have earned and deserve.  </a:t>
            </a:r>
          </a:p>
          <a:p>
            <a:pPr>
              <a:spcAft>
                <a:spcPts val="600"/>
              </a:spcAft>
            </a:pPr>
            <a:r>
              <a:rPr lang="en-US" sz="2000" dirty="0"/>
              <a:t>The PACT Act is expected to be one of the largest expansions of Veteran benefits and health care in VA’s history and could impact up to several million Veterans. </a:t>
            </a:r>
          </a:p>
          <a:p>
            <a:pPr>
              <a:spcAft>
                <a:spcPts val="600"/>
              </a:spcAft>
            </a:pPr>
            <a:r>
              <a:rPr lang="en-US" sz="2000" dirty="0"/>
              <a:t>VA will ensure that a “Veteran-centric” approach to timely and efficient delivery of health care and benefits is executed.</a:t>
            </a:r>
          </a:p>
          <a:p>
            <a:pPr>
              <a:spcAft>
                <a:spcPts val="600"/>
              </a:spcAft>
            </a:pPr>
            <a:r>
              <a:rPr lang="en-US" sz="2000" dirty="0"/>
              <a:t>The law includes the tools and resources to ensure VA can effectively implement it and meet the growing needs of Veterans today and in the future. </a:t>
            </a:r>
          </a:p>
          <a:p>
            <a:endParaRPr lang="en-US" dirty="0"/>
          </a:p>
        </p:txBody>
      </p:sp>
      <p:sp>
        <p:nvSpPr>
          <p:cNvPr id="4" name="Slide Number Placeholder 3">
            <a:extLst>
              <a:ext uri="{FF2B5EF4-FFF2-40B4-BE49-F238E27FC236}">
                <a16:creationId xmlns:a16="http://schemas.microsoft.com/office/drawing/2014/main" id="{C1DDF36D-FD4B-48A7-AA9F-3E9DA59BD026}"/>
              </a:ext>
            </a:extLst>
          </p:cNvPr>
          <p:cNvSpPr>
            <a:spLocks noGrp="1"/>
          </p:cNvSpPr>
          <p:nvPr>
            <p:ph type="sldNum" sz="quarter" idx="10"/>
          </p:nvPr>
        </p:nvSpPr>
        <p:spPr/>
        <p:txBody>
          <a:bodyPr/>
          <a:lstStyle/>
          <a:p>
            <a:fld id="{71D2E955-1962-4AEE-8867-D22B674B3D18}" type="slidenum">
              <a:rPr lang="en-US" smtClean="0"/>
              <a:pPr/>
              <a:t>4</a:t>
            </a:fld>
            <a:endParaRPr lang="en-US"/>
          </a:p>
        </p:txBody>
      </p:sp>
      <p:sp>
        <p:nvSpPr>
          <p:cNvPr id="7" name="TextBox 6">
            <a:extLst>
              <a:ext uri="{FF2B5EF4-FFF2-40B4-BE49-F238E27FC236}">
                <a16:creationId xmlns:a16="http://schemas.microsoft.com/office/drawing/2014/main" id="{D4724937-CD46-4076-89AA-8516CFAB4856}"/>
              </a:ext>
            </a:extLst>
          </p:cNvPr>
          <p:cNvSpPr txBox="1"/>
          <p:nvPr/>
        </p:nvSpPr>
        <p:spPr>
          <a:xfrm>
            <a:off x="9034408" y="4693531"/>
            <a:ext cx="3157592" cy="523220"/>
          </a:xfrm>
          <a:prstGeom prst="rect">
            <a:avLst/>
          </a:prstGeom>
          <a:noFill/>
        </p:spPr>
        <p:txBody>
          <a:bodyPr wrap="square">
            <a:spAutoFit/>
          </a:bodyPr>
          <a:lstStyle/>
          <a:p>
            <a:pPr algn="ctr"/>
            <a:r>
              <a:rPr lang="en-US" sz="1400" b="0" i="0" dirty="0">
                <a:effectLst/>
                <a:latin typeface="Arial" panose="020B0604020202020204" pitchFamily="34" charset="0"/>
                <a:cs typeface="Arial" panose="020B0604020202020204" pitchFamily="34" charset="0"/>
              </a:rPr>
              <a:t>Shereef Elnahal, M.D., MBA</a:t>
            </a:r>
          </a:p>
          <a:p>
            <a:pPr algn="ctr"/>
            <a:r>
              <a:rPr lang="en-US" sz="1400" b="0" i="0" dirty="0">
                <a:effectLst/>
                <a:latin typeface="Arial" panose="020B0604020202020204" pitchFamily="34" charset="0"/>
                <a:cs typeface="Arial" panose="020B0604020202020204" pitchFamily="34" charset="0"/>
              </a:rPr>
              <a:t>Under Secretary for Health</a:t>
            </a:r>
          </a:p>
        </p:txBody>
      </p:sp>
      <p:pic>
        <p:nvPicPr>
          <p:cNvPr id="9" name="Picture 8" descr="A person in a suit and tie&#10;&#10;Description automatically generated with low confidence">
            <a:extLst>
              <a:ext uri="{FF2B5EF4-FFF2-40B4-BE49-F238E27FC236}">
                <a16:creationId xmlns:a16="http://schemas.microsoft.com/office/drawing/2014/main" id="{08D78EB9-12AF-4F8D-A1B5-E35DFE9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9232" y="1609927"/>
            <a:ext cx="2347943" cy="2934929"/>
          </a:xfrm>
          <a:prstGeom prst="rect">
            <a:avLst/>
          </a:prstGeom>
        </p:spPr>
      </p:pic>
    </p:spTree>
    <p:extLst>
      <p:ext uri="{BB962C8B-B14F-4D97-AF65-F5344CB8AC3E}">
        <p14:creationId xmlns:p14="http://schemas.microsoft.com/office/powerpoint/2010/main" val="109840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4BF4-CE29-4CD4-8E5D-D153768600EB}"/>
              </a:ext>
            </a:extLst>
          </p:cNvPr>
          <p:cNvSpPr>
            <a:spLocks noGrp="1"/>
          </p:cNvSpPr>
          <p:nvPr>
            <p:ph type="title"/>
          </p:nvPr>
        </p:nvSpPr>
        <p:spPr/>
        <p:txBody>
          <a:bodyPr>
            <a:normAutofit/>
          </a:bodyPr>
          <a:lstStyle/>
          <a:p>
            <a:r>
              <a:rPr lang="en-US" sz="2800" u="none" dirty="0">
                <a:effectLst/>
                <a:latin typeface="Arial"/>
                <a:ea typeface="Calibri" panose="020F0502020204030204" pitchFamily="34" charset="0"/>
                <a:cs typeface="Arial"/>
              </a:rPr>
              <a:t>Military Environmental Exposure</a:t>
            </a:r>
            <a:endParaRPr lang="en-US" sz="2800" dirty="0"/>
          </a:p>
        </p:txBody>
      </p:sp>
      <p:sp>
        <p:nvSpPr>
          <p:cNvPr id="3" name="Content Placeholder 2">
            <a:extLst>
              <a:ext uri="{FF2B5EF4-FFF2-40B4-BE49-F238E27FC236}">
                <a16:creationId xmlns:a16="http://schemas.microsoft.com/office/drawing/2014/main" id="{3B86D22A-A75D-43BE-B9B4-8FBF12D32827}"/>
              </a:ext>
            </a:extLst>
          </p:cNvPr>
          <p:cNvSpPr>
            <a:spLocks noGrp="1"/>
          </p:cNvSpPr>
          <p:nvPr>
            <p:ph idx="1"/>
          </p:nvPr>
        </p:nvSpPr>
        <p:spPr/>
        <p:txBody>
          <a:bodyPr>
            <a:normAutofit/>
          </a:bodyPr>
          <a:lstStyle/>
          <a:p>
            <a:r>
              <a:rPr lang="en-US" sz="2400" dirty="0">
                <a:latin typeface="Arial"/>
                <a:ea typeface="Calibri" panose="020F0502020204030204" pitchFamily="34" charset="0"/>
                <a:cs typeface="Arial"/>
              </a:rPr>
              <a:t>I</a:t>
            </a:r>
            <a:r>
              <a:rPr lang="en-US" sz="2400" dirty="0">
                <a:effectLst/>
                <a:latin typeface="Arial"/>
                <a:ea typeface="Calibri" panose="020F0502020204030204" pitchFamily="34" charset="0"/>
                <a:cs typeface="Arial"/>
              </a:rPr>
              <a:t>ncludes exposures to a wide variety of agents including nuclear, chemical, and physical (such as sound, vibration, noise, and x-rays) that are part of the military environment, both deployed and in garrison.</a:t>
            </a:r>
          </a:p>
          <a:p>
            <a:pPr marL="0" indent="0">
              <a:buNone/>
            </a:pPr>
            <a:endParaRPr lang="en-US" sz="2400" dirty="0">
              <a:effectLst/>
              <a:latin typeface="Arial"/>
              <a:ea typeface="Calibri" panose="020F0502020204030204" pitchFamily="34" charset="0"/>
              <a:cs typeface="Arial"/>
            </a:endParaRPr>
          </a:p>
          <a:p>
            <a:r>
              <a:rPr lang="en-US" sz="2400" dirty="0">
                <a:effectLst/>
                <a:latin typeface="Arial"/>
                <a:ea typeface="Calibri" panose="020F0502020204030204" pitchFamily="34" charset="0"/>
                <a:cs typeface="Arial"/>
              </a:rPr>
              <a:t>Military environmental agents have the potential to</a:t>
            </a:r>
            <a:r>
              <a:rPr lang="en-US" sz="2400" dirty="0">
                <a:latin typeface="Arial"/>
                <a:ea typeface="Calibri" panose="020F0502020204030204" pitchFamily="34" charset="0"/>
                <a:cs typeface="Arial"/>
              </a:rPr>
              <a:t> </a:t>
            </a:r>
            <a:r>
              <a:rPr lang="en-US" sz="2400" dirty="0">
                <a:effectLst/>
                <a:latin typeface="Arial"/>
                <a:ea typeface="Calibri" panose="020F0502020204030204" pitchFamily="34" charset="0"/>
                <a:cs typeface="Arial"/>
              </a:rPr>
              <a:t>cause adverse health effects, either alone or in combination. </a:t>
            </a:r>
          </a:p>
          <a:p>
            <a:endParaRPr lang="en-US" sz="2400" dirty="0">
              <a:latin typeface="Arial"/>
              <a:ea typeface="Calibri" panose="020F0502020204030204" pitchFamily="34" charset="0"/>
              <a:cs typeface="Arial"/>
            </a:endParaRPr>
          </a:p>
          <a:p>
            <a:r>
              <a:rPr lang="en-US" sz="2400" dirty="0">
                <a:latin typeface="Arial"/>
                <a:cs typeface="Arial"/>
              </a:rPr>
              <a:t>The PACT Act defines the term “toxic exposure,” but generally, “toxic exposure” refers to a subset of Military Environmental Exposures. Whether an exposure is “toxic” is determined by the substance, the concentration of exposure, route of exposure (inhalation, ingestion, transdermal or intradermal, intravenous, etc.), and duration of exposure. </a:t>
            </a:r>
          </a:p>
          <a:p>
            <a:endParaRPr lang="en-US" sz="2400" dirty="0"/>
          </a:p>
        </p:txBody>
      </p:sp>
      <p:sp>
        <p:nvSpPr>
          <p:cNvPr id="4" name="Slide Number Placeholder 3">
            <a:extLst>
              <a:ext uri="{FF2B5EF4-FFF2-40B4-BE49-F238E27FC236}">
                <a16:creationId xmlns:a16="http://schemas.microsoft.com/office/drawing/2014/main" id="{F277FC34-2B79-4334-8690-DBD5E6CE6F1A}"/>
              </a:ext>
            </a:extLst>
          </p:cNvPr>
          <p:cNvSpPr>
            <a:spLocks noGrp="1"/>
          </p:cNvSpPr>
          <p:nvPr>
            <p:ph type="sldNum" sz="quarter" idx="10"/>
          </p:nvPr>
        </p:nvSpPr>
        <p:spPr/>
        <p:txBody>
          <a:bodyPr/>
          <a:lstStyle/>
          <a:p>
            <a:fld id="{71D2E955-1962-4AEE-8867-D22B674B3D18}" type="slidenum">
              <a:rPr lang="en-US" smtClean="0"/>
              <a:pPr/>
              <a:t>5</a:t>
            </a:fld>
            <a:endParaRPr lang="en-US"/>
          </a:p>
        </p:txBody>
      </p:sp>
    </p:spTree>
    <p:extLst>
      <p:ext uri="{BB962C8B-B14F-4D97-AF65-F5344CB8AC3E}">
        <p14:creationId xmlns:p14="http://schemas.microsoft.com/office/powerpoint/2010/main" val="313444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3851-734F-4FE2-9584-D74DE85B7E31}"/>
              </a:ext>
            </a:extLst>
          </p:cNvPr>
          <p:cNvSpPr>
            <a:spLocks noGrp="1"/>
          </p:cNvSpPr>
          <p:nvPr>
            <p:ph type="title"/>
          </p:nvPr>
        </p:nvSpPr>
        <p:spPr/>
        <p:txBody>
          <a:bodyPr>
            <a:normAutofit/>
          </a:bodyPr>
          <a:lstStyle/>
          <a:p>
            <a:r>
              <a:rPr lang="en-US" sz="2800" dirty="0"/>
              <a:t>Toxic Exposure </a:t>
            </a:r>
          </a:p>
        </p:txBody>
      </p:sp>
      <p:sp>
        <p:nvSpPr>
          <p:cNvPr id="3" name="Content Placeholder 2">
            <a:extLst>
              <a:ext uri="{FF2B5EF4-FFF2-40B4-BE49-F238E27FC236}">
                <a16:creationId xmlns:a16="http://schemas.microsoft.com/office/drawing/2014/main" id="{F486A562-3CF9-4803-A8CF-8B2F29AAEFFA}"/>
              </a:ext>
            </a:extLst>
          </p:cNvPr>
          <p:cNvSpPr>
            <a:spLocks noGrp="1"/>
          </p:cNvSpPr>
          <p:nvPr>
            <p:ph idx="1"/>
          </p:nvPr>
        </p:nvSpPr>
        <p:spPr>
          <a:xfrm>
            <a:off x="457200" y="838201"/>
            <a:ext cx="11277600" cy="640079"/>
          </a:xfrm>
        </p:spPr>
        <p:txBody>
          <a:bodyPr>
            <a:noAutofit/>
          </a:bodyPr>
          <a:lstStyle/>
          <a:p>
            <a:pPr marL="0" indent="0" algn="ctr">
              <a:buNone/>
            </a:pPr>
            <a:r>
              <a:rPr lang="en-US" sz="1600" dirty="0"/>
              <a:t>The PACT Act defines the term "toxic exposure," but as a general matter, there are several types of possible exposures or hazards Veterans may have experienced during their military service. </a:t>
            </a:r>
            <a:endParaRPr lang="en-US" sz="1600" dirty="0">
              <a:cs typeface="Calibri" panose="020F0502020204030204"/>
            </a:endParaRPr>
          </a:p>
          <a:p>
            <a:pPr marL="0" indent="0" algn="ctr">
              <a:buNone/>
            </a:pPr>
            <a:endParaRPr lang="en-US" sz="2000" dirty="0"/>
          </a:p>
        </p:txBody>
      </p:sp>
      <p:sp>
        <p:nvSpPr>
          <p:cNvPr id="4" name="Slide Number Placeholder 3">
            <a:extLst>
              <a:ext uri="{FF2B5EF4-FFF2-40B4-BE49-F238E27FC236}">
                <a16:creationId xmlns:a16="http://schemas.microsoft.com/office/drawing/2014/main" id="{5E24997B-56C0-4F10-91C8-473793D2A0E7}"/>
              </a:ext>
            </a:extLst>
          </p:cNvPr>
          <p:cNvSpPr>
            <a:spLocks noGrp="1"/>
          </p:cNvSpPr>
          <p:nvPr>
            <p:ph type="sldNum" sz="quarter" idx="10"/>
          </p:nvPr>
        </p:nvSpPr>
        <p:spPr/>
        <p:txBody>
          <a:bodyPr/>
          <a:lstStyle/>
          <a:p>
            <a:fld id="{71D2E955-1962-4AEE-8867-D22B674B3D18}" type="slidenum">
              <a:rPr lang="en-US" smtClean="0"/>
              <a:pPr/>
              <a:t>6</a:t>
            </a:fld>
            <a:endParaRPr lang="en-US"/>
          </a:p>
        </p:txBody>
      </p:sp>
      <p:graphicFrame>
        <p:nvGraphicFramePr>
          <p:cNvPr id="6" name="Table 5">
            <a:extLst>
              <a:ext uri="{FF2B5EF4-FFF2-40B4-BE49-F238E27FC236}">
                <a16:creationId xmlns:a16="http://schemas.microsoft.com/office/drawing/2014/main" id="{5FD86F61-7312-46EA-BB57-09A501D1108A}"/>
              </a:ext>
            </a:extLst>
          </p:cNvPr>
          <p:cNvGraphicFramePr>
            <a:graphicFrameLocks noGrp="1"/>
          </p:cNvGraphicFramePr>
          <p:nvPr>
            <p:extLst>
              <p:ext uri="{D42A27DB-BD31-4B8C-83A1-F6EECF244321}">
                <p14:modId xmlns:p14="http://schemas.microsoft.com/office/powerpoint/2010/main" val="1091622219"/>
              </p:ext>
            </p:extLst>
          </p:nvPr>
        </p:nvGraphicFramePr>
        <p:xfrm>
          <a:off x="795867" y="1630681"/>
          <a:ext cx="10701866" cy="4343400"/>
        </p:xfrm>
        <a:graphic>
          <a:graphicData uri="http://schemas.openxmlformats.org/drawingml/2006/table">
            <a:tbl>
              <a:tblPr/>
              <a:tblGrid>
                <a:gridCol w="3538104">
                  <a:extLst>
                    <a:ext uri="{9D8B030D-6E8A-4147-A177-3AD203B41FA5}">
                      <a16:colId xmlns:a16="http://schemas.microsoft.com/office/drawing/2014/main" val="2327449512"/>
                    </a:ext>
                  </a:extLst>
                </a:gridCol>
                <a:gridCol w="7163762">
                  <a:extLst>
                    <a:ext uri="{9D8B030D-6E8A-4147-A177-3AD203B41FA5}">
                      <a16:colId xmlns:a16="http://schemas.microsoft.com/office/drawing/2014/main" val="1174244713"/>
                    </a:ext>
                  </a:extLst>
                </a:gridCol>
              </a:tblGrid>
              <a:tr h="1143000">
                <a:tc>
                  <a:txBody>
                    <a:bodyPr/>
                    <a:lstStyle/>
                    <a:p>
                      <a:pPr algn="l" fontAlgn="b"/>
                      <a:r>
                        <a:rPr lang="en-US" sz="1800" b="1" i="0" u="none" strike="noStrike">
                          <a:solidFill>
                            <a:srgbClr val="000000"/>
                          </a:solidFill>
                          <a:effectLst/>
                          <a:latin typeface="Arial" panose="020B0604020202020204" pitchFamily="34" charset="0"/>
                        </a:rPr>
                        <a:t>Chemicals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800" b="0" i="0" u="none" strike="noStrike" dirty="0">
                          <a:solidFill>
                            <a:srgbClr val="000000"/>
                          </a:solidFill>
                          <a:effectLst/>
                          <a:latin typeface="Arial" panose="020B0604020202020204" pitchFamily="34" charset="0"/>
                        </a:rPr>
                        <a:t>Herbicides (Agent Orange) used during Vietnam era, burn pits, sulfur fire in Iraq, Camp Lejeune water supplies, pesticides used during Gulf War, depleted uranium, industrial solvents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10005124"/>
                  </a:ext>
                </a:extLst>
              </a:tr>
              <a:tr h="914400">
                <a:tc>
                  <a:txBody>
                    <a:bodyPr/>
                    <a:lstStyle/>
                    <a:p>
                      <a:pPr algn="l" fontAlgn="b"/>
                      <a:r>
                        <a:rPr lang="en-US" sz="1800" b="1" i="0" u="none" strike="noStrike">
                          <a:solidFill>
                            <a:srgbClr val="000000"/>
                          </a:solidFill>
                          <a:effectLst/>
                          <a:latin typeface="Arial" panose="020B0604020202020204" pitchFamily="34" charset="0"/>
                        </a:rPr>
                        <a:t>Air Pollutants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800" b="0" i="0" u="none" strike="noStrike" dirty="0">
                          <a:solidFill>
                            <a:srgbClr val="000000"/>
                          </a:solidFill>
                          <a:effectLst/>
                          <a:latin typeface="Arial" panose="020B0604020202020204" pitchFamily="34" charset="0"/>
                        </a:rPr>
                        <a:t>Burn pits, oil well fire during Gulf War, sulfur fire in Iraq, Atsugi (Japan) waste incinerator, sand, dust, and very small, fine particles or liquid droplets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385184373"/>
                  </a:ext>
                </a:extLst>
              </a:tr>
              <a:tr h="914400">
                <a:tc>
                  <a:txBody>
                    <a:bodyPr/>
                    <a:lstStyle/>
                    <a:p>
                      <a:pPr algn="l" fontAlgn="b"/>
                      <a:r>
                        <a:rPr lang="en-US" sz="1800" b="1" i="0" u="none" strike="noStrike">
                          <a:solidFill>
                            <a:srgbClr val="000000"/>
                          </a:solidFill>
                          <a:effectLst/>
                          <a:latin typeface="Arial" panose="020B0604020202020204" pitchFamily="34" charset="0"/>
                        </a:rPr>
                        <a:t>Occupational Hazards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800" b="0" i="0" u="none" strike="noStrike">
                          <a:solidFill>
                            <a:srgbClr val="000000"/>
                          </a:solidFill>
                          <a:effectLst/>
                          <a:latin typeface="Arial" panose="020B0604020202020204" pitchFamily="34" charset="0"/>
                        </a:rPr>
                        <a:t>Asbestos, industrial solvents, lead, radiation, vibration, noise, fuels, polychlorinated biphenyl (PCBs), and special paint used on military vehicles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5347794"/>
                  </a:ext>
                </a:extLst>
              </a:tr>
              <a:tr h="457200">
                <a:tc>
                  <a:txBody>
                    <a:bodyPr/>
                    <a:lstStyle/>
                    <a:p>
                      <a:pPr algn="l" fontAlgn="b"/>
                      <a:r>
                        <a:rPr lang="en-US" sz="1800" b="1" i="0" u="none" strike="noStrike">
                          <a:solidFill>
                            <a:srgbClr val="000000"/>
                          </a:solidFill>
                          <a:effectLst/>
                          <a:latin typeface="Arial" panose="020B0604020202020204" pitchFamily="34" charset="0"/>
                        </a:rPr>
                        <a:t>Radiation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800" b="0" i="0" u="none" strike="noStrike">
                          <a:solidFill>
                            <a:srgbClr val="000000"/>
                          </a:solidFill>
                          <a:effectLst/>
                          <a:latin typeface="Arial" panose="020B0604020202020204" pitchFamily="34" charset="0"/>
                        </a:rPr>
                        <a:t>Nuclear weapons and testing, x-rays, depleted uranium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24375827"/>
                  </a:ext>
                </a:extLst>
              </a:tr>
              <a:tr h="914400">
                <a:tc>
                  <a:txBody>
                    <a:bodyPr/>
                    <a:lstStyle/>
                    <a:p>
                      <a:pPr algn="l" fontAlgn="b"/>
                      <a:r>
                        <a:rPr lang="en-US" sz="1800" b="1" i="0" u="none" strike="noStrike">
                          <a:solidFill>
                            <a:srgbClr val="000000"/>
                          </a:solidFill>
                          <a:effectLst/>
                          <a:latin typeface="Arial" panose="020B0604020202020204" pitchFamily="34" charset="0"/>
                        </a:rPr>
                        <a:t>Warfare Agents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800" b="0" i="0" u="none" strike="noStrike" dirty="0">
                          <a:solidFill>
                            <a:srgbClr val="000000"/>
                          </a:solidFill>
                          <a:effectLst/>
                          <a:latin typeface="Arial" panose="020B0604020202020204" pitchFamily="34" charset="0"/>
                        </a:rPr>
                        <a:t>Chemical weapons</a:t>
                      </a:r>
                      <a:r>
                        <a:rPr lang="en-US" sz="1800" b="0" i="0" u="none" strike="noStrike">
                          <a:solidFill>
                            <a:srgbClr val="000000"/>
                          </a:solidFill>
                          <a:effectLst/>
                          <a:latin typeface="Arial" panose="020B0604020202020204" pitchFamily="34" charset="0"/>
                        </a:rPr>
                        <a:t>, Project </a:t>
                      </a:r>
                      <a:r>
                        <a:rPr lang="en-US" sz="1800" b="0" i="0" u="none" strike="noStrike" dirty="0">
                          <a:solidFill>
                            <a:srgbClr val="000000"/>
                          </a:solidFill>
                          <a:effectLst/>
                          <a:latin typeface="Arial" panose="020B0604020202020204" pitchFamily="34" charset="0"/>
                        </a:rPr>
                        <a:t>112/Project Shipboard Hazard and Defense (SHAD), herbicide tests and storage, and chemical experiments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9252003"/>
                  </a:ext>
                </a:extLst>
              </a:tr>
            </a:tbl>
          </a:graphicData>
        </a:graphic>
      </p:graphicFrame>
    </p:spTree>
    <p:extLst>
      <p:ext uri="{BB962C8B-B14F-4D97-AF65-F5344CB8AC3E}">
        <p14:creationId xmlns:p14="http://schemas.microsoft.com/office/powerpoint/2010/main" val="339937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C0B2-B8A6-443B-B299-B5A885F713A5}"/>
              </a:ext>
            </a:extLst>
          </p:cNvPr>
          <p:cNvSpPr>
            <a:spLocks noGrp="1"/>
          </p:cNvSpPr>
          <p:nvPr>
            <p:ph type="title"/>
          </p:nvPr>
        </p:nvSpPr>
        <p:spPr/>
        <p:txBody>
          <a:bodyPr>
            <a:normAutofit/>
          </a:bodyPr>
          <a:lstStyle/>
          <a:p>
            <a:r>
              <a:rPr lang="en-US" sz="2800"/>
              <a:t>Expanding VA Health Care Eligibility</a:t>
            </a:r>
          </a:p>
        </p:txBody>
      </p:sp>
      <p:sp>
        <p:nvSpPr>
          <p:cNvPr id="4" name="Slide Number Placeholder 3">
            <a:extLst>
              <a:ext uri="{FF2B5EF4-FFF2-40B4-BE49-F238E27FC236}">
                <a16:creationId xmlns:a16="http://schemas.microsoft.com/office/drawing/2014/main" id="{7214BB7D-3340-4C77-A193-0DC3D1EC335A}"/>
              </a:ext>
            </a:extLst>
          </p:cNvPr>
          <p:cNvSpPr>
            <a:spLocks noGrp="1"/>
          </p:cNvSpPr>
          <p:nvPr>
            <p:ph type="sldNum" sz="quarter" idx="10"/>
          </p:nvPr>
        </p:nvSpPr>
        <p:spPr/>
        <p:txBody>
          <a:bodyPr/>
          <a:lstStyle/>
          <a:p>
            <a:fld id="{71D2E955-1962-4AEE-8867-D22B674B3D18}" type="slidenum">
              <a:rPr lang="en-US" smtClean="0"/>
              <a:pPr/>
              <a:t>7</a:t>
            </a:fld>
            <a:endParaRPr lang="en-US"/>
          </a:p>
        </p:txBody>
      </p:sp>
      <p:sp>
        <p:nvSpPr>
          <p:cNvPr id="7" name="Content Placeholder 2">
            <a:extLst>
              <a:ext uri="{FF2B5EF4-FFF2-40B4-BE49-F238E27FC236}">
                <a16:creationId xmlns:a16="http://schemas.microsoft.com/office/drawing/2014/main" id="{90E1CF4D-0DFD-4F0A-A2E3-1388A3742A1C}"/>
              </a:ext>
            </a:extLst>
          </p:cNvPr>
          <p:cNvSpPr>
            <a:spLocks noGrp="1"/>
          </p:cNvSpPr>
          <p:nvPr>
            <p:ph idx="1"/>
          </p:nvPr>
        </p:nvSpPr>
        <p:spPr>
          <a:xfrm>
            <a:off x="609600" y="785018"/>
            <a:ext cx="10972800" cy="5287963"/>
          </a:xfrm>
        </p:spPr>
        <p:txBody>
          <a:bodyPr vert="horz" lIns="91440" tIns="45720" rIns="91440" bIns="45720" rtlCol="0" anchor="t">
            <a:noAutofit/>
          </a:bodyPr>
          <a:lstStyle/>
          <a:p>
            <a:pPr marL="0" indent="0">
              <a:buNone/>
            </a:pPr>
            <a:r>
              <a:rPr lang="en-US" sz="2000" dirty="0">
                <a:latin typeface="Arial"/>
                <a:cs typeface="Arial"/>
              </a:rPr>
              <a:t>Section 103 of the law requires VA, in a phased approach, to provide hospital care, medical services, and nursing home care for any illness to three new categories of Veterans: </a:t>
            </a:r>
            <a:endParaRPr lang="en-US" sz="2000" dirty="0"/>
          </a:p>
          <a:p>
            <a:pPr marL="0" indent="0">
              <a:buNone/>
            </a:pPr>
            <a:endParaRPr lang="en-US" sz="2000" dirty="0"/>
          </a:p>
          <a:p>
            <a:r>
              <a:rPr lang="en-US" sz="2000" dirty="0">
                <a:latin typeface="Arial"/>
                <a:cs typeface="Arial"/>
              </a:rPr>
              <a:t>Category 1 Veterans are those who participated in a toxic exposure risk activity, as defined by law, while serving on active duty, active duty for training, or inactive duty training;</a:t>
            </a:r>
          </a:p>
          <a:p>
            <a:endParaRPr lang="en-US" sz="2000" dirty="0"/>
          </a:p>
          <a:p>
            <a:r>
              <a:rPr lang="en-US" sz="2000" dirty="0">
                <a:latin typeface="Arial"/>
                <a:cs typeface="Arial"/>
              </a:rPr>
              <a:t>Category 2 Veterans who were assigned to a duty station in (including airspace above) certain locations during specific periods of time;</a:t>
            </a:r>
          </a:p>
          <a:p>
            <a:pPr marL="556895" lvl="1" indent="-213995"/>
            <a:r>
              <a:rPr lang="en-US" sz="1850" dirty="0">
                <a:latin typeface="Arial"/>
                <a:cs typeface="Arial"/>
              </a:rPr>
              <a:t>On or after August 2, 1990, in the following countries: Bahrain, Iraq, Kuwait, Oman, Qatar, Saudi Arabia, Somalia, or the United Arab Emirates </a:t>
            </a:r>
            <a:endParaRPr lang="en-US" sz="1850" dirty="0"/>
          </a:p>
          <a:p>
            <a:pPr marL="556895" lvl="1" indent="-213995"/>
            <a:r>
              <a:rPr lang="en-US" sz="1850" dirty="0">
                <a:latin typeface="Arial"/>
                <a:cs typeface="Arial"/>
              </a:rPr>
              <a:t>On or after September 11, 2001, in the following countries: Afghanistan, Djibouti, Egypt, Jordan, Lebanon, Syria, Yemen, Uzbekistan, or any other country determined relevant by VA; and</a:t>
            </a:r>
            <a:br>
              <a:rPr lang="en-US" sz="1850" dirty="0">
                <a:latin typeface="Arial"/>
                <a:cs typeface="Arial"/>
              </a:rPr>
            </a:br>
            <a:endParaRPr lang="en-US" sz="1850" dirty="0"/>
          </a:p>
          <a:p>
            <a:r>
              <a:rPr lang="en-US" sz="2000" dirty="0">
                <a:latin typeface="Arial"/>
                <a:cs typeface="Arial"/>
              </a:rPr>
              <a:t>Category 3 Veterans are those who were deployed in support of Operation Enduring Freedom, Operation Freedom’s Sentinel, Operation Iraqi Freedom, Operation New Dawn, Operation Inherent Resolve, and Resolute Support Mission.</a:t>
            </a:r>
          </a:p>
          <a:p>
            <a:endParaRPr lang="en-US" sz="2000" dirty="0"/>
          </a:p>
        </p:txBody>
      </p:sp>
    </p:spTree>
    <p:extLst>
      <p:ext uri="{BB962C8B-B14F-4D97-AF65-F5344CB8AC3E}">
        <p14:creationId xmlns:p14="http://schemas.microsoft.com/office/powerpoint/2010/main" val="190842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42A6-7EDC-4033-AB7B-BD54AF53645E}"/>
              </a:ext>
            </a:extLst>
          </p:cNvPr>
          <p:cNvSpPr>
            <a:spLocks noGrp="1"/>
          </p:cNvSpPr>
          <p:nvPr>
            <p:ph type="title"/>
          </p:nvPr>
        </p:nvSpPr>
        <p:spPr/>
        <p:txBody>
          <a:bodyPr/>
          <a:lstStyle/>
          <a:p>
            <a:r>
              <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Extended Health Care Eligibility for Certain Combat Veterans</a:t>
            </a:r>
            <a:endParaRPr lang="en-US" dirty="0"/>
          </a:p>
        </p:txBody>
      </p:sp>
      <p:sp>
        <p:nvSpPr>
          <p:cNvPr id="4" name="Slide Number Placeholder 3">
            <a:extLst>
              <a:ext uri="{FF2B5EF4-FFF2-40B4-BE49-F238E27FC236}">
                <a16:creationId xmlns:a16="http://schemas.microsoft.com/office/drawing/2014/main" id="{96EC4D56-9F76-4026-9678-EE54FE68671E}"/>
              </a:ext>
            </a:extLst>
          </p:cNvPr>
          <p:cNvSpPr>
            <a:spLocks noGrp="1"/>
          </p:cNvSpPr>
          <p:nvPr>
            <p:ph type="sldNum" sz="quarter" idx="10"/>
          </p:nvPr>
        </p:nvSpPr>
        <p:spPr/>
        <p:txBody>
          <a:bodyPr/>
          <a:lstStyle/>
          <a:p>
            <a:fld id="{71D2E955-1962-4AEE-8867-D22B674B3D18}" type="slidenum">
              <a:rPr lang="en-US" smtClean="0"/>
              <a:pPr/>
              <a:t>8</a:t>
            </a:fld>
            <a:endParaRPr lang="en-US"/>
          </a:p>
        </p:txBody>
      </p:sp>
      <p:sp>
        <p:nvSpPr>
          <p:cNvPr id="5" name="Content Placeholder 4">
            <a:extLst>
              <a:ext uri="{FF2B5EF4-FFF2-40B4-BE49-F238E27FC236}">
                <a16:creationId xmlns:a16="http://schemas.microsoft.com/office/drawing/2014/main" id="{D10CE1F7-FA9E-49B8-99D5-61BC19BEC43F}"/>
              </a:ext>
            </a:extLst>
          </p:cNvPr>
          <p:cNvSpPr txBox="1">
            <a:spLocks noGrp="1"/>
          </p:cNvSpPr>
          <p:nvPr>
            <p:ph idx="1"/>
          </p:nvPr>
        </p:nvSpPr>
        <p:spPr>
          <a:xfrm>
            <a:off x="1787236" y="1228397"/>
            <a:ext cx="8617527" cy="4401205"/>
          </a:xfrm>
          <a:prstGeom prst="rect">
            <a:avLst/>
          </a:prstGeom>
          <a:noFill/>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Between October 1, 2022, and October 1, 2023, Veterans who served on active duty in a theater of combat operations during a period of war after the Persian Gulf War or in combat against a hostile force during a period of hostilities after November 11, 1998, and who were discharged between September 11, 2001, and October 1, 2013, </a:t>
            </a:r>
            <a:r>
              <a:rPr lang="en-US" sz="2800" b="1" dirty="0">
                <a:solidFill>
                  <a:srgbClr val="000000"/>
                </a:solidFill>
                <a:latin typeface="Arial" panose="020B0604020202020204" pitchFamily="34" charset="0"/>
                <a:cs typeface="Arial" panose="020B0604020202020204" pitchFamily="34" charset="0"/>
              </a:rPr>
              <a:t>may receive care upon enrollment for VA health care</a:t>
            </a:r>
            <a:r>
              <a:rPr lang="en-US" sz="2800" dirty="0">
                <a:solidFill>
                  <a:srgbClr val="000000"/>
                </a:solidFill>
                <a:latin typeface="Arial" panose="020B0604020202020204" pitchFamily="34" charset="0"/>
                <a:cs typeface="Arial" panose="020B0604020202020204" pitchFamily="34" charset="0"/>
              </a:rPr>
              <a:t>. Enrollment is free, there are no annual costs, and your care may be free as well. </a:t>
            </a:r>
          </a:p>
        </p:txBody>
      </p:sp>
    </p:spTree>
    <p:extLst>
      <p:ext uri="{BB962C8B-B14F-4D97-AF65-F5344CB8AC3E}">
        <p14:creationId xmlns:p14="http://schemas.microsoft.com/office/powerpoint/2010/main" val="406765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8CB8-E9CF-D997-70D2-00CCDB253061}"/>
              </a:ext>
            </a:extLst>
          </p:cNvPr>
          <p:cNvSpPr>
            <a:spLocks noGrp="1"/>
          </p:cNvSpPr>
          <p:nvPr>
            <p:ph type="title"/>
          </p:nvPr>
        </p:nvSpPr>
        <p:spPr/>
        <p:txBody>
          <a:bodyPr>
            <a:normAutofit/>
          </a:bodyPr>
          <a:lstStyle/>
          <a:p>
            <a:r>
              <a:rPr lang="en-US" sz="3200" dirty="0">
                <a:latin typeface="Arial"/>
                <a:cs typeface="Arial"/>
              </a:rPr>
              <a:t>Vietnam Era Veteran VA Health Care Eligibility</a:t>
            </a:r>
            <a:endParaRPr lang="en-US" sz="3200" dirty="0"/>
          </a:p>
        </p:txBody>
      </p:sp>
      <p:sp>
        <p:nvSpPr>
          <p:cNvPr id="4" name="Slide Number Placeholder 3">
            <a:extLst>
              <a:ext uri="{FF2B5EF4-FFF2-40B4-BE49-F238E27FC236}">
                <a16:creationId xmlns:a16="http://schemas.microsoft.com/office/drawing/2014/main" id="{2EFBBDF7-D743-E98E-36AD-C5B450253C98}"/>
              </a:ext>
            </a:extLst>
          </p:cNvPr>
          <p:cNvSpPr>
            <a:spLocks noGrp="1"/>
          </p:cNvSpPr>
          <p:nvPr>
            <p:ph type="sldNum" sz="quarter" idx="10"/>
          </p:nvPr>
        </p:nvSpPr>
        <p:spPr/>
        <p:txBody>
          <a:bodyPr/>
          <a:lstStyle/>
          <a:p>
            <a:fld id="{71D2E955-1962-4AEE-8867-D22B674B3D18}" type="slidenum">
              <a:rPr lang="en-US" smtClean="0"/>
              <a:pPr/>
              <a:t>9</a:t>
            </a:fld>
            <a:endParaRPr lang="en-US"/>
          </a:p>
        </p:txBody>
      </p:sp>
      <p:sp>
        <p:nvSpPr>
          <p:cNvPr id="7" name="Content Placeholder 2">
            <a:extLst>
              <a:ext uri="{FF2B5EF4-FFF2-40B4-BE49-F238E27FC236}">
                <a16:creationId xmlns:a16="http://schemas.microsoft.com/office/drawing/2014/main" id="{E3F0B310-A07D-4479-A58C-D66CB0CA6686}"/>
              </a:ext>
            </a:extLst>
          </p:cNvPr>
          <p:cNvSpPr>
            <a:spLocks noGrp="1"/>
          </p:cNvSpPr>
          <p:nvPr>
            <p:ph idx="1"/>
          </p:nvPr>
        </p:nvSpPr>
        <p:spPr>
          <a:xfrm>
            <a:off x="1074821" y="1331496"/>
            <a:ext cx="10042358" cy="4423611"/>
          </a:xfrm>
        </p:spPr>
        <p:txBody>
          <a:bodyPr vert="horz" lIns="91440" tIns="45720" rIns="91440" bIns="45720" rtlCol="0" anchor="t">
            <a:normAutofit/>
          </a:bodyPr>
          <a:lstStyle/>
          <a:p>
            <a:pPr marL="0" indent="0">
              <a:spcBef>
                <a:spcPts val="0"/>
              </a:spcBef>
              <a:buNone/>
            </a:pPr>
            <a:r>
              <a:rPr lang="en-US" sz="2000" dirty="0">
                <a:latin typeface="Arial"/>
                <a:cs typeface="Arial"/>
              </a:rPr>
              <a:t>Veterans who served in the following locations and time periods are also eligible to enroll in VA health care effective on enactment (August 10, 2022):</a:t>
            </a:r>
            <a:br>
              <a:rPr lang="en-US" sz="2000" dirty="0">
                <a:latin typeface="Arial"/>
                <a:cs typeface="Arial"/>
              </a:rPr>
            </a:br>
            <a:endParaRPr lang="en-US" sz="2000" dirty="0"/>
          </a:p>
          <a:p>
            <a:pPr marL="556895" lvl="1" indent="-213995">
              <a:spcBef>
                <a:spcPts val="0"/>
              </a:spcBef>
            </a:pPr>
            <a:r>
              <a:rPr lang="en-US" sz="2000" dirty="0">
                <a:latin typeface="Arial"/>
                <a:cs typeface="Arial"/>
              </a:rPr>
              <a:t>Republic of Vietnam (between January 9, 1962, and May 7, 1975), </a:t>
            </a:r>
            <a:endParaRPr lang="en-US" sz="2000" dirty="0"/>
          </a:p>
          <a:p>
            <a:pPr marL="556895" lvl="1" indent="-213995">
              <a:spcBef>
                <a:spcPts val="0"/>
              </a:spcBef>
            </a:pPr>
            <a:r>
              <a:rPr lang="en-US" sz="2000" dirty="0">
                <a:latin typeface="Arial"/>
                <a:cs typeface="Arial"/>
              </a:rPr>
              <a:t>Thailand at any US or Royal Thai base (between January 9, 1962, and June 30, 1976)</a:t>
            </a:r>
            <a:endParaRPr lang="en-US" sz="2000" dirty="0"/>
          </a:p>
          <a:p>
            <a:pPr marL="556895" lvl="1" indent="-213995">
              <a:spcBef>
                <a:spcPts val="0"/>
              </a:spcBef>
            </a:pPr>
            <a:r>
              <a:rPr lang="en-US" sz="2000" dirty="0">
                <a:latin typeface="Arial"/>
                <a:cs typeface="Arial"/>
              </a:rPr>
              <a:t>Laos (between December 1, 1965, and September 30, 1969)</a:t>
            </a:r>
            <a:endParaRPr lang="en-US" sz="2000" dirty="0"/>
          </a:p>
          <a:p>
            <a:pPr marL="556895" lvl="1" indent="-213995">
              <a:spcBef>
                <a:spcPts val="0"/>
              </a:spcBef>
            </a:pPr>
            <a:r>
              <a:rPr lang="en-US" sz="2000" dirty="0">
                <a:latin typeface="Arial"/>
                <a:cs typeface="Arial"/>
              </a:rPr>
              <a:t>Certain Provinces in Cambodia (between April 16, 1969, and April 30, 1969)</a:t>
            </a:r>
          </a:p>
          <a:p>
            <a:pPr marL="556895" lvl="1" indent="-213995">
              <a:spcBef>
                <a:spcPts val="0"/>
              </a:spcBef>
            </a:pPr>
            <a:r>
              <a:rPr lang="en-US" sz="2000" dirty="0">
                <a:latin typeface="Arial"/>
                <a:cs typeface="Arial"/>
              </a:rPr>
              <a:t>Guam or American Samoa or their territorial waters (between January 9, 1962, and July 31, 1980)</a:t>
            </a:r>
          </a:p>
          <a:p>
            <a:pPr marL="556895" lvl="1" indent="-213995">
              <a:spcBef>
                <a:spcPts val="0"/>
              </a:spcBef>
            </a:pPr>
            <a:r>
              <a:rPr lang="en-US" sz="2000" dirty="0">
                <a:latin typeface="Arial"/>
                <a:cs typeface="Arial"/>
              </a:rPr>
              <a:t>Johnston Atoll, or a ship that called there, between January 1, 1972, and September 30, 1977</a:t>
            </a:r>
          </a:p>
          <a:p>
            <a:pPr marL="556895" lvl="1" indent="-213995">
              <a:spcBef>
                <a:spcPts val="0"/>
              </a:spcBef>
            </a:pPr>
            <a:endParaRPr lang="en-US" sz="2000" dirty="0">
              <a:latin typeface="Arial"/>
              <a:cs typeface="Arial"/>
            </a:endParaRPr>
          </a:p>
          <a:p>
            <a:pPr>
              <a:spcBef>
                <a:spcPts val="0"/>
              </a:spcBef>
            </a:pPr>
            <a:endParaRPr lang="en-US" sz="2000" dirty="0"/>
          </a:p>
        </p:txBody>
      </p:sp>
    </p:spTree>
    <p:extLst>
      <p:ext uri="{BB962C8B-B14F-4D97-AF65-F5344CB8AC3E}">
        <p14:creationId xmlns:p14="http://schemas.microsoft.com/office/powerpoint/2010/main" val="1052212811"/>
      </p:ext>
    </p:extLst>
  </p:cSld>
  <p:clrMapOvr>
    <a:masterClrMapping/>
  </p:clrMapOvr>
</p:sld>
</file>

<file path=ppt/theme/theme1.xml><?xml version="1.0" encoding="utf-8"?>
<a:theme xmlns:a="http://schemas.openxmlformats.org/drawingml/2006/main" name="19_Office Theme">
  <a:themeElements>
    <a:clrScheme name="Choose VA">
      <a:dk1>
        <a:sysClr val="windowText" lastClr="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D"/>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ooseVA - ws">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VA - ws" id="{B65A71F8-B624-4AF4-BBF6-BD6C872BEAE0}" vid="{E7BA3E0A-772D-41EA-9EC6-F368E792AD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8424db-6200-43a7-a390-6b91180a43ef">
      <Terms xmlns="http://schemas.microsoft.com/office/infopath/2007/PartnerControls"/>
    </lcf76f155ced4ddcb4097134ff3c332f>
    <TaxCatchAll xmlns="c9cf63bb-58e3-4b74-bda1-97c9b3d5bf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04EF643E103A4F8748BA8C905FC567" ma:contentTypeVersion="11" ma:contentTypeDescription="Create a new document." ma:contentTypeScope="" ma:versionID="d2b598716ca23449192eb9ecf7b55210">
  <xsd:schema xmlns:xsd="http://www.w3.org/2001/XMLSchema" xmlns:xs="http://www.w3.org/2001/XMLSchema" xmlns:p="http://schemas.microsoft.com/office/2006/metadata/properties" xmlns:ns2="0d8424db-6200-43a7-a390-6b91180a43ef" xmlns:ns3="c9cf63bb-58e3-4b74-bda1-97c9b3d5bf35" targetNamespace="http://schemas.microsoft.com/office/2006/metadata/properties" ma:root="true" ma:fieldsID="5cd27eb30733201f99a5f3ed0cecab97" ns2:_="" ns3:_="">
    <xsd:import namespace="0d8424db-6200-43a7-a390-6b91180a43ef"/>
    <xsd:import namespace="c9cf63bb-58e3-4b74-bda1-97c9b3d5bf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424db-6200-43a7-a390-6b91180a4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f63bb-58e3-4b74-bda1-97c9b3d5bf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d50d924-f031-416d-bbf5-f56bea96ab3f}" ma:internalName="TaxCatchAll" ma:showField="CatchAllData" ma:web="c9cf63bb-58e3-4b74-bda1-97c9b3d5bf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8C974-5AA9-44D0-B03B-E534BC07C0B8}">
  <ds:schemaRefs>
    <ds:schemaRef ds:uri="44d56400-613f-459e-b9b3-7c828ed4db67"/>
    <ds:schemaRef ds:uri="4a977115-479e-4f53-9d7c-7367576f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d8424db-6200-43a7-a390-6b91180a43ef"/>
    <ds:schemaRef ds:uri="c9cf63bb-58e3-4b74-bda1-97c9b3d5bf35"/>
  </ds:schemaRefs>
</ds:datastoreItem>
</file>

<file path=customXml/itemProps2.xml><?xml version="1.0" encoding="utf-8"?>
<ds:datastoreItem xmlns:ds="http://schemas.openxmlformats.org/officeDocument/2006/customXml" ds:itemID="{5B934FE6-BCC4-4D79-8512-093DCFDB4905}">
  <ds:schemaRefs>
    <ds:schemaRef ds:uri="http://schemas.microsoft.com/sharepoint/v3/contenttype/forms"/>
  </ds:schemaRefs>
</ds:datastoreItem>
</file>

<file path=customXml/itemProps3.xml><?xml version="1.0" encoding="utf-8"?>
<ds:datastoreItem xmlns:ds="http://schemas.openxmlformats.org/officeDocument/2006/customXml" ds:itemID="{192088F6-D3CC-41E0-9762-13B4B67FE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424db-6200-43a7-a390-6b91180a43ef"/>
    <ds:schemaRef ds:uri="c9cf63bb-58e3-4b74-bda1-97c9b3d5b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8399</TotalTime>
  <Words>1928</Words>
  <Application>Microsoft Office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.AppleSystemUIFont</vt:lpstr>
      <vt:lpstr>Arial</vt:lpstr>
      <vt:lpstr>Calibri</vt:lpstr>
      <vt:lpstr>Courier New</vt:lpstr>
      <vt:lpstr>Georgia</vt:lpstr>
      <vt:lpstr>LucidaGrande</vt:lpstr>
      <vt:lpstr>Segoe UI</vt:lpstr>
      <vt:lpstr>Times New Roman</vt:lpstr>
      <vt:lpstr>19_Office Theme</vt:lpstr>
      <vt:lpstr>ChooseVA - ws</vt:lpstr>
      <vt:lpstr> Honoring our Promise to Address Comprehensive Toxics (PACT) Act of 2022 – Veteran Town Hall/Stakeholder Engagement  </vt:lpstr>
      <vt:lpstr>Purpose</vt:lpstr>
      <vt:lpstr>Honoring Our PACT Act</vt:lpstr>
      <vt:lpstr>How will the PACT Act help VA serve Veterans?</vt:lpstr>
      <vt:lpstr>Military Environmental Exposure</vt:lpstr>
      <vt:lpstr>Toxic Exposure </vt:lpstr>
      <vt:lpstr>Expanding VA Health Care Eligibility</vt:lpstr>
      <vt:lpstr>Extended Health Care Eligibility for Certain Combat Veterans</vt:lpstr>
      <vt:lpstr>Vietnam Era Veteran VA Health Care Eligibility</vt:lpstr>
      <vt:lpstr>Expanding Presumptions of Service Connection</vt:lpstr>
      <vt:lpstr>Filing and Processing Claims Associated with the PACT Act</vt:lpstr>
      <vt:lpstr>Expanding Mammography Screenings through the SERVICE Act</vt:lpstr>
      <vt:lpstr>VHA Toxic Exposure Screening &amp; Education</vt:lpstr>
      <vt:lpstr>Strengthening VA’s Military Environmental Research </vt:lpstr>
      <vt:lpstr>Find Out if You are Eligible for VA Health Care or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Implementation Team (LIT)  PL: 117-67 Hire Veteran Health Heroes Act of 2021  Touch Point with Human Capital Management</dc:title>
  <dc:creator>Subbu, Sankalpa</dc:creator>
  <cp:lastModifiedBy>Mo Gillen</cp:lastModifiedBy>
  <cp:revision>81</cp:revision>
  <dcterms:created xsi:type="dcterms:W3CDTF">2021-12-16T19:57:10Z</dcterms:created>
  <dcterms:modified xsi:type="dcterms:W3CDTF">2023-02-10T01:45:15Z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0x010100BC04EF643E103A4F8748BA8C905FC567</vt:lpwstr>
  </property>
  <property fmtid="{D5CDD505-2E9C-101B-9397-08002B2CF9AE}" pid="3" name="MediaServiceImageTags">
    <vt:lpwstr/>
  </property>
</Properties>
</file>