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691" r:id="rId5"/>
  </p:sldMasterIdLst>
  <p:notesMasterIdLst>
    <p:notesMasterId r:id="rId20"/>
  </p:notesMasterIdLst>
  <p:handoutMasterIdLst>
    <p:handoutMasterId r:id="rId21"/>
  </p:handoutMasterIdLst>
  <p:sldIdLst>
    <p:sldId id="2134804756" r:id="rId6"/>
    <p:sldId id="2134804799" r:id="rId7"/>
    <p:sldId id="2147478535" r:id="rId8"/>
    <p:sldId id="2134804811" r:id="rId9"/>
    <p:sldId id="2134804812" r:id="rId10"/>
    <p:sldId id="2134804813" r:id="rId11"/>
    <p:sldId id="2147478541" r:id="rId12"/>
    <p:sldId id="2147478549" r:id="rId13"/>
    <p:sldId id="2134804808" r:id="rId14"/>
    <p:sldId id="2147478542" r:id="rId15"/>
    <p:sldId id="2147478543" r:id="rId16"/>
    <p:sldId id="2147478547" r:id="rId17"/>
    <p:sldId id="2147478548" r:id="rId18"/>
    <p:sldId id="21348047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FC9E01-0287-1CFF-1470-580FF67DF2F8}" name="Meriwether, Cortney P. (Aptive HTG)" initials="MCP(H" userId="S::Cortney.Meriwether@va.gov::a1425393-9d98-45cd-a56c-4c605dea1249" providerId="AD"/>
  <p188:author id="{062C2D2B-5222-31EE-53B7-9C2A3EA48802}" name="Menjivar, Dayana C. (Aptive HTG)" initials="MDC(H" userId="S::Dayana.Menjivar@va.gov::a1966104-d404-44e4-873b-8bb544d8a847" providerId="AD"/>
  <p188:author id="{541D2CDF-CECD-B978-B136-BAB8161DFDF8}" name="Meriwether, Cortney P. (Aptive HTG)" initials="MH" userId="S::cortney.meriwether@va.gov::a1425393-9d98-45cd-a56c-4c605dea12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Pape, Lisa M. (she/her/hers)" initials="PLM(" lastIdx="6" clrIdx="6">
    <p:extLst>
      <p:ext uri="{19B8F6BF-5375-455C-9EA6-DF929625EA0E}">
        <p15:presenceInfo xmlns:p15="http://schemas.microsoft.com/office/powerpoint/2012/main" userId="S::Lisa.Pape2@va.gov::26184073-1cd8-43f3-891f-f0e576c7b26d" providerId="AD"/>
      </p:ext>
    </p:extLst>
  </p:cmAuthor>
  <p:cmAuthor id="1" name="Subbu, Sankalpa" initials="SS" lastIdx="8" clrIdx="0">
    <p:extLst>
      <p:ext uri="{19B8F6BF-5375-455C-9EA6-DF929625EA0E}">
        <p15:presenceInfo xmlns:p15="http://schemas.microsoft.com/office/powerpoint/2012/main" userId="S::Sankalpa.Subbu@va.gov::8459cac9-d276-4953-9095-afe3ce0dd650" providerId="AD"/>
      </p:ext>
    </p:extLst>
  </p:cmAuthor>
  <p:cmAuthor id="8" name="Rutan, Mary Kay" initials="RMK" lastIdx="3" clrIdx="7">
    <p:extLst>
      <p:ext uri="{19B8F6BF-5375-455C-9EA6-DF929625EA0E}">
        <p15:presenceInfo xmlns:p15="http://schemas.microsoft.com/office/powerpoint/2012/main" userId="S::MaryKay.Rutan@va.gov::e3f40698-80dd-4e94-b891-c9ef2bc4ad78" providerId="AD"/>
      </p:ext>
    </p:extLst>
  </p:cmAuthor>
  <p:cmAuthor id="2" name="Cornachione, Elizabeth A. (Aptive)" initials="CEA(" lastIdx="1" clrIdx="1">
    <p:extLst>
      <p:ext uri="{19B8F6BF-5375-455C-9EA6-DF929625EA0E}">
        <p15:presenceInfo xmlns:p15="http://schemas.microsoft.com/office/powerpoint/2012/main" userId="S::Elizabeth.Cornachione@va.gov::189aaa27-a2e7-4ea5-981e-9ff0108e0c17" providerId="AD"/>
      </p:ext>
    </p:extLst>
  </p:cmAuthor>
  <p:cmAuthor id="9" name="Draime, Jill  VHACIN" initials="DJV" lastIdx="4" clrIdx="8">
    <p:extLst>
      <p:ext uri="{19B8F6BF-5375-455C-9EA6-DF929625EA0E}">
        <p15:presenceInfo xmlns:p15="http://schemas.microsoft.com/office/powerpoint/2012/main" userId="S::Jill.Draime@va.gov::5417026b-97f8-4143-aab4-adc626814ba7" providerId="AD"/>
      </p:ext>
    </p:extLst>
  </p:cmAuthor>
  <p:cmAuthor id="3" name="Shiver, Keith J. (Aptive HTG) (he/him/his)" initials="SKJ(H(" lastIdx="7" clrIdx="2">
    <p:extLst>
      <p:ext uri="{19B8F6BF-5375-455C-9EA6-DF929625EA0E}">
        <p15:presenceInfo xmlns:p15="http://schemas.microsoft.com/office/powerpoint/2012/main" userId="S::Keith.Shiver@va.gov::41b3bb3e-f2e1-4b16-ba70-f80bfbaa511d" providerId="AD"/>
      </p:ext>
    </p:extLst>
  </p:cmAuthor>
  <p:cmAuthor id="4" name="Lissiano, Maria" initials="LM" lastIdx="4" clrIdx="3">
    <p:extLst>
      <p:ext uri="{19B8F6BF-5375-455C-9EA6-DF929625EA0E}">
        <p15:presenceInfo xmlns:p15="http://schemas.microsoft.com/office/powerpoint/2012/main" userId="S::maria.lissiano@va.gov::a9d1466e-799a-4990-96a3-87b7df95ae99" providerId="AD"/>
      </p:ext>
    </p:extLst>
  </p:cmAuthor>
  <p:cmAuthor id="5" name="Lissiano, Maria" initials="LM [2]" lastIdx="10" clrIdx="4">
    <p:extLst>
      <p:ext uri="{19B8F6BF-5375-455C-9EA6-DF929625EA0E}">
        <p15:presenceInfo xmlns:p15="http://schemas.microsoft.com/office/powerpoint/2012/main" userId="S::Maria.Lebedeva@va.gov::a9d1466e-799a-4990-96a3-87b7df95ae99" providerId="AD"/>
      </p:ext>
    </p:extLst>
  </p:cmAuthor>
  <p:cmAuthor id="6" name="Harrington, Ryan C. (Aptive HTG)" initials="HRC(H" lastIdx="1" clrIdx="5">
    <p:extLst>
      <p:ext uri="{19B8F6BF-5375-455C-9EA6-DF929625EA0E}">
        <p15:presenceInfo xmlns:p15="http://schemas.microsoft.com/office/powerpoint/2012/main" userId="S::Ryan.Harrington2@va.gov::8c5e0baf-0467-4d1a-bf2f-e098e59c6c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F72"/>
    <a:srgbClr val="951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E2830-B675-4A59-A8A6-61C46873FB91}" v="2" dt="2024-04-30T12:12:49.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5B0DAC-836E-1E3A-62B4-4CFFD71DB8C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CD1B00-B0CF-1A65-93E8-5024BF05B2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66E1C2-DA7D-40DB-BFE3-F2A000EEF007}" type="datetimeFigureOut">
              <a:rPr lang="en-US" smtClean="0"/>
              <a:t>5/17/2024</a:t>
            </a:fld>
            <a:endParaRPr lang="en-US"/>
          </a:p>
        </p:txBody>
      </p:sp>
      <p:sp>
        <p:nvSpPr>
          <p:cNvPr id="4" name="Footer Placeholder 3">
            <a:extLst>
              <a:ext uri="{FF2B5EF4-FFF2-40B4-BE49-F238E27FC236}">
                <a16:creationId xmlns:a16="http://schemas.microsoft.com/office/drawing/2014/main" id="{0EE27926-B397-7D27-105B-EF789F1D45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202673-9FAF-6A24-7CA8-E079AD4CF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68B8C6-F2F9-4D27-8528-105967311C28}" type="slidenum">
              <a:rPr lang="en-US" smtClean="0"/>
              <a:t>‹#›</a:t>
            </a:fld>
            <a:endParaRPr lang="en-US"/>
          </a:p>
        </p:txBody>
      </p:sp>
    </p:spTree>
    <p:extLst>
      <p:ext uri="{BB962C8B-B14F-4D97-AF65-F5344CB8AC3E}">
        <p14:creationId xmlns:p14="http://schemas.microsoft.com/office/powerpoint/2010/main" val="1240898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A18EB-BE09-4644-AC67-55749DD9F388}"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5D0D6-F36D-441F-B879-83D0640AF70E}" type="slidenum">
              <a:rPr lang="en-US" smtClean="0"/>
              <a:t>‹#›</a:t>
            </a:fld>
            <a:endParaRPr lang="en-US"/>
          </a:p>
        </p:txBody>
      </p:sp>
    </p:spTree>
    <p:extLst>
      <p:ext uri="{BB962C8B-B14F-4D97-AF65-F5344CB8AC3E}">
        <p14:creationId xmlns:p14="http://schemas.microsoft.com/office/powerpoint/2010/main" val="1873600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a.gov/PA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va.gov/PACT" TargetMode="External"/><Relationship Id="rId7" Type="http://schemas.openxmlformats.org/officeDocument/2006/relationships/hyperlink" Target="https://news.va.gov/109115/spread-word-pact-act-health-care-eligibility/"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veteran.mobilehealth.va.gov/AHBurnPitRegistry/#page/home" TargetMode="External"/><Relationship Id="rId5" Type="http://schemas.openxmlformats.org/officeDocument/2006/relationships/hyperlink" Target="https://www.va.gov/disability/file-disability-claim-form-21-526ez/introduction" TargetMode="External"/><Relationship Id="rId4" Type="http://schemas.openxmlformats.org/officeDocument/2006/relationships/hyperlink" Target="https://www.va.gov/health-care/apply/application/introduc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ublichealth.va.gov/exposur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a.gov/health-care/eligibil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va.gov/health-care/apply/application/introdu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0F52D-116E-46C9-A6F6-BC0788BC8D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371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VA provides the best and most affordable health care for Veterans in America – and </a:t>
            </a:r>
            <a:r>
              <a:rPr lang="en-US" sz="1200" b="0" i="1">
                <a:solidFill>
                  <a:srgbClr val="000000"/>
                </a:solidFill>
                <a:effectLst/>
                <a:latin typeface="Arial" panose="020B0604020202020204" pitchFamily="34" charset="0"/>
              </a:rPr>
              <a:t>this</a:t>
            </a:r>
            <a:r>
              <a:rPr lang="en-US" sz="1200" b="0" i="0">
                <a:solidFill>
                  <a:srgbClr val="000000"/>
                </a:solidFill>
                <a:effectLst/>
                <a:latin typeface="Arial" panose="020B0604020202020204" pitchFamily="34" charset="0"/>
              </a:rPr>
              <a:t> is your chance to apply.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Veterans who are enrolled in VA health care are proven to have better health outcomes than those who get their care elsewhere. And this year alone, VA has beaten non-VA hospitals in quality ratings </a:t>
            </a:r>
            <a:r>
              <a:rPr lang="en-US" sz="1200" b="0" i="1">
                <a:solidFill>
                  <a:srgbClr val="000000"/>
                </a:solidFill>
                <a:effectLst/>
                <a:latin typeface="Arial" panose="020B0604020202020204" pitchFamily="34" charset="0"/>
              </a:rPr>
              <a:t>and</a:t>
            </a:r>
            <a:r>
              <a:rPr lang="en-US" sz="1200" b="0" i="0">
                <a:solidFill>
                  <a:srgbClr val="000000"/>
                </a:solidFill>
                <a:effectLst/>
                <a:latin typeface="Arial" panose="020B0604020202020204" pitchFamily="34" charset="0"/>
              </a:rPr>
              <a:t> patient satisfaction ratings.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That’s because our clinicians know Veterans – they often </a:t>
            </a:r>
            <a:r>
              <a:rPr lang="en-US" sz="1200" b="0" i="1">
                <a:solidFill>
                  <a:srgbClr val="000000"/>
                </a:solidFill>
                <a:effectLst/>
                <a:latin typeface="Arial" panose="020B0604020202020204" pitchFamily="34" charset="0"/>
              </a:rPr>
              <a:t>are</a:t>
            </a:r>
            <a:r>
              <a:rPr lang="en-US" sz="1200" b="0" i="0">
                <a:solidFill>
                  <a:srgbClr val="000000"/>
                </a:solidFill>
                <a:effectLst/>
                <a:latin typeface="Arial" panose="020B0604020202020204" pitchFamily="34" charset="0"/>
              </a:rPr>
              <a:t> Veterans – and they know exactly how to help.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And VA health care isn’t only the best option for Veterans – it’s often the most affordable – with copays as low as $0 for prescriptions, urgent care, outpatient care, and more for some Veterans at VA.   </a:t>
            </a:r>
          </a:p>
          <a:p>
            <a:pPr algn="l" rtl="0" fontAlgn="base">
              <a:buFont typeface="Arial" panose="020B0604020202020204" pitchFamily="34" charset="0"/>
              <a:buChar char="•"/>
            </a:pPr>
            <a:r>
              <a:rPr lang="en-US" sz="1200" b="0" i="0">
                <a:solidFill>
                  <a:srgbClr val="000000"/>
                </a:solidFill>
                <a:effectLst/>
                <a:latin typeface="Arial" panose="020B0604020202020204" pitchFamily="34" charset="0"/>
              </a:rPr>
              <a:t>So don’t wait – get the world-class care you’ve earned. </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10</a:t>
            </a:fld>
            <a:endParaRPr lang="en-US"/>
          </a:p>
        </p:txBody>
      </p:sp>
    </p:spTree>
    <p:extLst>
      <p:ext uri="{BB962C8B-B14F-4D97-AF65-F5344CB8AC3E}">
        <p14:creationId xmlns:p14="http://schemas.microsoft.com/office/powerpoint/2010/main" val="6623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2400" b="0">
                <a:latin typeface="Arial"/>
                <a:cs typeface="Arial"/>
              </a:rPr>
              <a:t>VA Toxic Exposure Screening Quick Facts: </a:t>
            </a:r>
          </a:p>
          <a:p>
            <a:endParaRPr lang="en-US" sz="2400" b="1">
              <a:latin typeface="Arial"/>
              <a:cs typeface="Arial"/>
            </a:endParaRPr>
          </a:p>
          <a:p>
            <a:r>
              <a:rPr lang="en-US" sz="2400" b="1">
                <a:latin typeface="Arial"/>
                <a:cs typeface="Arial"/>
              </a:rPr>
              <a:t>Who: </a:t>
            </a:r>
            <a:r>
              <a:rPr lang="en-US" sz="2400">
                <a:latin typeface="Arial"/>
                <a:cs typeface="Arial"/>
              </a:rPr>
              <a:t>All Veterans enrolled in VA health care.</a:t>
            </a:r>
            <a:endParaRPr lang="en-US" sz="2400" b="1">
              <a:latin typeface="Arial"/>
              <a:cs typeface="Arial"/>
            </a:endParaRPr>
          </a:p>
          <a:p>
            <a:r>
              <a:rPr lang="en-US" sz="2400" b="1">
                <a:latin typeface="Arial"/>
                <a:cs typeface="Arial"/>
              </a:rPr>
              <a:t>What: </a:t>
            </a:r>
            <a:r>
              <a:rPr lang="en-US" sz="2400">
                <a:latin typeface="Arial"/>
                <a:cs typeface="Arial"/>
              </a:rPr>
              <a:t>A brief screening averaging 5–10 minutes to identify and document any potential exposures to toxins during military service. </a:t>
            </a:r>
            <a:endParaRPr lang="en-US" sz="2400" b="1">
              <a:latin typeface="Arial" panose="020B0604020202020204" pitchFamily="34" charset="0"/>
              <a:cs typeface="Arial" panose="020B0604020202020204" pitchFamily="34" charset="0"/>
            </a:endParaRPr>
          </a:p>
          <a:p>
            <a:r>
              <a:rPr lang="en-US" sz="2400" b="1">
                <a:latin typeface="Arial"/>
                <a:cs typeface="Arial"/>
              </a:rPr>
              <a:t>When: </a:t>
            </a:r>
            <a:r>
              <a:rPr lang="en-US" sz="2400">
                <a:latin typeface="Arial"/>
                <a:cs typeface="Arial"/>
              </a:rPr>
              <a:t>At least once every 5 years. </a:t>
            </a:r>
            <a:endParaRPr lang="en-US" sz="2400" b="1">
              <a:latin typeface="Arial" panose="020B0604020202020204" pitchFamily="34" charset="0"/>
              <a:cs typeface="Arial" panose="020B0604020202020204" pitchFamily="34" charset="0"/>
            </a:endParaRPr>
          </a:p>
          <a:p>
            <a:r>
              <a:rPr lang="en-US" sz="2400" b="1">
                <a:latin typeface="Arial"/>
                <a:cs typeface="Arial"/>
              </a:rPr>
              <a:t>Where: </a:t>
            </a:r>
            <a:r>
              <a:rPr lang="en-US" sz="2400">
                <a:latin typeface="Arial"/>
                <a:cs typeface="Arial"/>
              </a:rPr>
              <a:t>At VA medical centers/clinics, including virtual encounters.</a:t>
            </a:r>
            <a:endParaRPr lang="en-US" sz="2400" b="1">
              <a:latin typeface="Arial"/>
              <a:cs typeface="Arial"/>
            </a:endParaRPr>
          </a:p>
          <a:p>
            <a:r>
              <a:rPr lang="en-US" sz="2400" b="1">
                <a:latin typeface="Arial"/>
                <a:cs typeface="Arial"/>
              </a:rPr>
              <a:t>Why: </a:t>
            </a:r>
            <a:r>
              <a:rPr lang="en-US" sz="2400">
                <a:latin typeface="Arial"/>
                <a:cs typeface="Arial"/>
              </a:rPr>
              <a:t>To support the long-term health plan of the Veteran—ensuring they receive informed, whole-health care—and connect them with follow-up resources as requested. </a:t>
            </a:r>
          </a:p>
          <a:p>
            <a:pPr marL="914400" lvl="2" indent="0">
              <a:buNone/>
            </a:pPr>
            <a:r>
              <a:rPr lang="en-US" sz="2400" b="1" baseline="4000">
                <a:latin typeface="Arial"/>
                <a:cs typeface="Arial"/>
                <a:sym typeface="Symbol" panose="05050102010706020507" pitchFamily="18" charset="2"/>
              </a:rPr>
              <a:t> </a:t>
            </a:r>
            <a:r>
              <a:rPr lang="en-US" sz="2400" b="1" u="sng" cap="small">
                <a:latin typeface="Arial"/>
                <a:cs typeface="Arial"/>
                <a:sym typeface="Symbol" panose="05050102010706020507" pitchFamily="18" charset="2"/>
              </a:rPr>
              <a:t>Exposure-Informed Care</a:t>
            </a:r>
            <a:endParaRPr lang="en-US" sz="2400" b="1" u="sng" cap="small">
              <a:latin typeface="Arial"/>
              <a:cs typeface="Arial"/>
            </a:endParaRPr>
          </a:p>
          <a:p>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3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300" b="0" i="0" u="none" strike="noStrike" kern="1200" cap="none" spc="0" normalizeH="0" baseline="0" noProof="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46677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The PACT Act establishes presumptions of service connection for more than 300 categories of conditions related to toxic exposures.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For Gulf War and Post-9/11 Veterans: </a:t>
            </a:r>
          </a:p>
          <a:p>
            <a:pPr algn="l">
              <a:buFont typeface="Arial" panose="020B0604020202020204" pitchFamily="34" charset="0"/>
              <a:buChar char="•"/>
            </a:pPr>
            <a:r>
              <a:rPr lang="en-US" b="0" i="0">
                <a:solidFill>
                  <a:srgbClr val="3D4551"/>
                </a:solidFill>
                <a:effectLst/>
                <a:latin typeface="Source Sans Pro" panose="020B0503030403020204" pitchFamily="34" charset="0"/>
              </a:rPr>
              <a:t>Brain cancer</a:t>
            </a:r>
          </a:p>
          <a:p>
            <a:pPr algn="l">
              <a:buFont typeface="Arial" panose="020B0604020202020204" pitchFamily="34" charset="0"/>
              <a:buChar char="•"/>
            </a:pPr>
            <a:r>
              <a:rPr lang="en-US" b="0" i="0">
                <a:solidFill>
                  <a:srgbClr val="3D4551"/>
                </a:solidFill>
                <a:effectLst/>
                <a:latin typeface="Source Sans Pro" panose="020B0503030403020204" pitchFamily="34" charset="0"/>
              </a:rPr>
              <a:t>Gastrointestinal cancer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Glioblastoma</a:t>
            </a:r>
          </a:p>
          <a:p>
            <a:pPr algn="l">
              <a:buFont typeface="Arial" panose="020B0604020202020204" pitchFamily="34" charset="0"/>
              <a:buChar char="•"/>
            </a:pPr>
            <a:r>
              <a:rPr lang="en-US" b="0" i="0">
                <a:solidFill>
                  <a:srgbClr val="3D4551"/>
                </a:solidFill>
                <a:effectLst/>
                <a:latin typeface="Source Sans Pro" panose="020B0503030403020204" pitchFamily="34" charset="0"/>
              </a:rPr>
              <a:t>Head cancer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Kidney cancer</a:t>
            </a:r>
          </a:p>
          <a:p>
            <a:pPr algn="l">
              <a:buFont typeface="Arial" panose="020B0604020202020204" pitchFamily="34" charset="0"/>
              <a:buChar char="•"/>
            </a:pPr>
            <a:r>
              <a:rPr lang="en-US" b="0" i="0">
                <a:solidFill>
                  <a:srgbClr val="3D4551"/>
                </a:solidFill>
                <a:effectLst/>
                <a:latin typeface="Source Sans Pro" panose="020B0503030403020204" pitchFamily="34" charset="0"/>
              </a:rPr>
              <a:t>Lymphoma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Melanoma</a:t>
            </a:r>
          </a:p>
          <a:p>
            <a:pPr algn="l">
              <a:buFont typeface="Arial" panose="020B0604020202020204" pitchFamily="34" charset="0"/>
              <a:buChar char="•"/>
            </a:pPr>
            <a:r>
              <a:rPr lang="en-US" b="0" i="0">
                <a:solidFill>
                  <a:srgbClr val="3D4551"/>
                </a:solidFill>
                <a:effectLst/>
                <a:latin typeface="Source Sans Pro" panose="020B0503030403020204" pitchFamily="34" charset="0"/>
              </a:rPr>
              <a:t>Neck cancer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Pancreatic cancer</a:t>
            </a:r>
          </a:p>
          <a:p>
            <a:pPr algn="l">
              <a:buFont typeface="Arial" panose="020B0604020202020204" pitchFamily="34" charset="0"/>
              <a:buChar char="•"/>
            </a:pPr>
            <a:r>
              <a:rPr lang="en-US" b="0" i="0">
                <a:solidFill>
                  <a:srgbClr val="3D4551"/>
                </a:solidFill>
                <a:effectLst/>
                <a:latin typeface="Source Sans Pro" panose="020B0503030403020204" pitchFamily="34" charset="0"/>
              </a:rPr>
              <a:t>Reproductive cancer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Respiratory (breathing-related) cancer of any type</a:t>
            </a:r>
          </a:p>
          <a:p>
            <a:pPr algn="l">
              <a:buFont typeface="Arial" panose="020B0604020202020204" pitchFamily="34" charset="0"/>
              <a:buChar char="•"/>
            </a:pPr>
            <a:r>
              <a:rPr lang="en-US" b="0" i="0">
                <a:solidFill>
                  <a:srgbClr val="3D4551"/>
                </a:solidFill>
                <a:effectLst/>
                <a:latin typeface="Source Sans Pro" panose="020B0503030403020204" pitchFamily="34" charset="0"/>
              </a:rPr>
              <a:t>Asthma that was diagnosed after service</a:t>
            </a:r>
          </a:p>
          <a:p>
            <a:pPr algn="l">
              <a:buFont typeface="Arial" panose="020B0604020202020204" pitchFamily="34" charset="0"/>
              <a:buChar char="•"/>
            </a:pPr>
            <a:r>
              <a:rPr lang="en-US" b="0" i="0">
                <a:solidFill>
                  <a:srgbClr val="3D4551"/>
                </a:solidFill>
                <a:effectLst/>
                <a:latin typeface="Source Sans Pro" panose="020B0503030403020204" pitchFamily="34" charset="0"/>
              </a:rPr>
              <a:t>Chronic bronchitis</a:t>
            </a:r>
          </a:p>
          <a:p>
            <a:pPr algn="l">
              <a:buFont typeface="Arial" panose="020B0604020202020204" pitchFamily="34" charset="0"/>
              <a:buChar char="•"/>
            </a:pPr>
            <a:r>
              <a:rPr lang="en-US" b="0" i="0">
                <a:solidFill>
                  <a:srgbClr val="3D4551"/>
                </a:solidFill>
                <a:effectLst/>
                <a:latin typeface="Source Sans Pro" panose="020B0503030403020204" pitchFamily="34" charset="0"/>
              </a:rPr>
              <a:t>Chronic obstructive pulmonary disease (COPD)</a:t>
            </a:r>
          </a:p>
          <a:p>
            <a:pPr algn="l">
              <a:buFont typeface="Arial" panose="020B0604020202020204" pitchFamily="34" charset="0"/>
              <a:buChar char="•"/>
            </a:pPr>
            <a:r>
              <a:rPr lang="en-US" b="0" i="0">
                <a:solidFill>
                  <a:srgbClr val="3D4551"/>
                </a:solidFill>
                <a:effectLst/>
                <a:latin typeface="Source Sans Pro" panose="020B0503030403020204" pitchFamily="34" charset="0"/>
              </a:rPr>
              <a:t>Chronic rhinitis</a:t>
            </a:r>
          </a:p>
          <a:p>
            <a:pPr algn="l">
              <a:buFont typeface="Arial" panose="020B0604020202020204" pitchFamily="34" charset="0"/>
              <a:buChar char="•"/>
            </a:pPr>
            <a:r>
              <a:rPr lang="en-US" b="0" i="0">
                <a:solidFill>
                  <a:srgbClr val="3D4551"/>
                </a:solidFill>
                <a:effectLst/>
                <a:latin typeface="Source Sans Pro" panose="020B0503030403020204" pitchFamily="34" charset="0"/>
              </a:rPr>
              <a:t>Chronic sinusitis</a:t>
            </a:r>
          </a:p>
          <a:p>
            <a:pPr algn="l">
              <a:buFont typeface="Arial" panose="020B0604020202020204" pitchFamily="34" charset="0"/>
              <a:buChar char="•"/>
            </a:pPr>
            <a:r>
              <a:rPr lang="en-US" b="0" i="0">
                <a:solidFill>
                  <a:srgbClr val="3D4551"/>
                </a:solidFill>
                <a:effectLst/>
                <a:latin typeface="Source Sans Pro" panose="020B0503030403020204" pitchFamily="34" charset="0"/>
              </a:rPr>
              <a:t>Constrictive bronchiolitis or obliterative bronchiolitis</a:t>
            </a:r>
          </a:p>
          <a:p>
            <a:pPr algn="l">
              <a:buFont typeface="Arial" panose="020B0604020202020204" pitchFamily="34" charset="0"/>
              <a:buChar char="•"/>
            </a:pPr>
            <a:r>
              <a:rPr lang="en-US" b="0" i="0">
                <a:solidFill>
                  <a:srgbClr val="3D4551"/>
                </a:solidFill>
                <a:effectLst/>
                <a:latin typeface="Source Sans Pro" panose="020B0503030403020204" pitchFamily="34" charset="0"/>
              </a:rPr>
              <a:t>Emphysema</a:t>
            </a:r>
          </a:p>
          <a:p>
            <a:pPr algn="l">
              <a:buFont typeface="Arial" panose="020B0604020202020204" pitchFamily="34" charset="0"/>
              <a:buChar char="•"/>
            </a:pPr>
            <a:r>
              <a:rPr lang="en-US" b="0" i="0">
                <a:solidFill>
                  <a:srgbClr val="3D4551"/>
                </a:solidFill>
                <a:effectLst/>
                <a:latin typeface="Source Sans Pro" panose="020B0503030403020204" pitchFamily="34" charset="0"/>
              </a:rPr>
              <a:t>Granulomatous disease</a:t>
            </a:r>
          </a:p>
          <a:p>
            <a:pPr algn="l">
              <a:buFont typeface="Arial" panose="020B0604020202020204" pitchFamily="34" charset="0"/>
              <a:buChar char="•"/>
            </a:pPr>
            <a:r>
              <a:rPr lang="en-US" b="0" i="0">
                <a:solidFill>
                  <a:srgbClr val="3D4551"/>
                </a:solidFill>
                <a:effectLst/>
                <a:latin typeface="Source Sans Pro" panose="020B0503030403020204" pitchFamily="34" charset="0"/>
              </a:rPr>
              <a:t>Interstitial lung disease (ILD)</a:t>
            </a:r>
          </a:p>
          <a:p>
            <a:pPr algn="l">
              <a:buFont typeface="Arial" panose="020B0604020202020204" pitchFamily="34" charset="0"/>
              <a:buChar char="•"/>
            </a:pPr>
            <a:r>
              <a:rPr lang="en-US" b="0" i="0">
                <a:solidFill>
                  <a:srgbClr val="3D4551"/>
                </a:solidFill>
                <a:effectLst/>
                <a:latin typeface="Source Sans Pro" panose="020B0503030403020204" pitchFamily="34" charset="0"/>
              </a:rPr>
              <a:t>Pleuritis</a:t>
            </a:r>
          </a:p>
          <a:p>
            <a:pPr algn="l">
              <a:buFont typeface="Arial" panose="020B0604020202020204" pitchFamily="34" charset="0"/>
              <a:buChar char="•"/>
            </a:pPr>
            <a:r>
              <a:rPr lang="en-US" b="0" i="0">
                <a:solidFill>
                  <a:srgbClr val="3D4551"/>
                </a:solidFill>
                <a:effectLst/>
                <a:latin typeface="Source Sans Pro" panose="020B0503030403020204" pitchFamily="34" charset="0"/>
              </a:rPr>
              <a:t>Pulmonary fibrosis</a:t>
            </a:r>
          </a:p>
          <a:p>
            <a:pPr algn="l">
              <a:buFont typeface="Arial" panose="020B0604020202020204" pitchFamily="34" charset="0"/>
              <a:buChar char="•"/>
            </a:pPr>
            <a:r>
              <a:rPr lang="en-US" b="0" i="0">
                <a:solidFill>
                  <a:srgbClr val="3D4551"/>
                </a:solidFill>
                <a:effectLst/>
                <a:latin typeface="Source Sans Pro" panose="020B0503030403020204" pitchFamily="34" charset="0"/>
              </a:rPr>
              <a:t>Sarcoidosis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For Vietnam Veterans and other Veterans exposed to tactical herbicides: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3D4551"/>
                </a:solidFill>
                <a:effectLst/>
                <a:latin typeface="Source Sans Pro" panose="020B0503030403020204" pitchFamily="34" charset="0"/>
              </a:rPr>
              <a:t>Monoclonal gammopathy of undetermined significance (MGUS)</a:t>
            </a:r>
            <a:endParaRPr lang="en-US">
              <a:latin typeface="Arial"/>
              <a:cs typeface="Arial"/>
            </a:endParaRPr>
          </a:p>
          <a:p>
            <a:pPr marL="171450" indent="-171450" algn="l">
              <a:buFont typeface="Arial" panose="020B0604020202020204" pitchFamily="34" charset="0"/>
              <a:buChar char="•"/>
            </a:pPr>
            <a:r>
              <a:rPr lang="en-US" b="0" i="0">
                <a:solidFill>
                  <a:srgbClr val="3D4551"/>
                </a:solidFill>
                <a:effectLst/>
                <a:latin typeface="Source Sans Pro" panose="020B0503030403020204" pitchFamily="34" charset="0"/>
              </a:rPr>
              <a:t>High blood pressure (also called hypertension)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12</a:t>
            </a:fld>
            <a:endParaRPr lang="en-US"/>
          </a:p>
        </p:txBody>
      </p:sp>
    </p:spTree>
    <p:extLst>
      <p:ext uri="{BB962C8B-B14F-4D97-AF65-F5344CB8AC3E}">
        <p14:creationId xmlns:p14="http://schemas.microsoft.com/office/powerpoint/2010/main" val="1716642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 will contact Veterans when a presumption of service connection is established or changed. </a:t>
            </a:r>
            <a:r>
              <a:rPr lang="en-US" sz="1200" b="0" i="0" u="none" strike="noStrike">
                <a:solidFill>
                  <a:srgbClr val="000000"/>
                </a:solidFill>
                <a:effectLst/>
                <a:latin typeface="Arial" panose="020B0604020202020204" pitchFamily="34" charset="0"/>
              </a:rPr>
              <a:t>Veterans can learn more at </a:t>
            </a:r>
            <a:r>
              <a:rPr lang="en-US" sz="1200" b="0" i="0" u="none" strike="noStrike">
                <a:solidFill>
                  <a:srgbClr val="0000FF"/>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www.va.gov/PACT</a:t>
            </a:r>
            <a:r>
              <a:rPr lang="en-US" sz="1200" b="0" i="0" u="none" strike="noStrike">
                <a:solidFill>
                  <a:srgbClr val="0000FF"/>
                </a:solidFill>
                <a:effectLst/>
                <a:latin typeface="Arial" panose="020B0604020202020204" pitchFamily="34" charset="0"/>
              </a:rPr>
              <a:t>  </a:t>
            </a:r>
            <a:endParaRPr lang="en-US"/>
          </a:p>
          <a:p>
            <a:endParaRPr lang="en-US" sz="1200" kern="1200">
              <a:effectLst/>
              <a:latin typeface="Arial"/>
              <a:cs typeface="Arial"/>
            </a:endParaRPr>
          </a:p>
          <a:p>
            <a:r>
              <a:rPr lang="en-US" sz="1200" kern="1200">
                <a:effectLst/>
                <a:latin typeface="Arial"/>
                <a:cs typeface="Arial"/>
              </a:rPr>
              <a:t>Veterans who were previously denied a toxic-exposure-related claim are encouraged to file a </a:t>
            </a:r>
            <a:r>
              <a:rPr lang="en-US" sz="1200" b="1" kern="1200">
                <a:effectLst/>
                <a:latin typeface="Arial"/>
                <a:cs typeface="Arial"/>
              </a:rPr>
              <a:t>supplemental claim </a:t>
            </a:r>
            <a:r>
              <a:rPr lang="en-US" sz="1200" kern="1200">
                <a:effectLst/>
                <a:latin typeface="Arial"/>
                <a:cs typeface="Arial"/>
              </a:rPr>
              <a:t>using VA Form 20-0995, Decision Review Request: Supplemental Claim. </a:t>
            </a:r>
            <a:r>
              <a:rPr lang="en-US" sz="1200">
                <a:latin typeface="Arial"/>
                <a:cs typeface="Arial"/>
              </a:rPr>
              <a:t>Most claims </a:t>
            </a:r>
            <a:r>
              <a:rPr lang="en-US" sz="1200" kern="1200">
                <a:effectLst/>
                <a:latin typeface="Arial"/>
                <a:cs typeface="Arial"/>
              </a:rPr>
              <a:t>that were previously denied will not be automatically reviewed under the PACT Act.</a:t>
            </a:r>
            <a:r>
              <a:rPr lang="en-US" sz="1200">
                <a:latin typeface="Arial"/>
                <a:cs typeface="Arial"/>
              </a:rPr>
              <a:t> </a:t>
            </a:r>
            <a:r>
              <a:rPr lang="en-US" sz="1200" kern="1200">
                <a:effectLst/>
                <a:latin typeface="Arial"/>
                <a:cs typeface="Arial"/>
              </a:rPr>
              <a:t> Survivors who were previously denied dependency and indemnity compensation (DIC), related to any of the new presumptive conditions, are likewise encouraged to re-file a claim.</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effectLst/>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effectLst/>
                <a:latin typeface="Arial"/>
                <a:cs typeface="Arial"/>
              </a:rPr>
              <a:t>Veterans who have not previously filed a claim and are diagnosed with one of the new presumptive conditions and meet eligibility requirements should </a:t>
            </a:r>
            <a:r>
              <a:rPr lang="en-US" sz="1200" b="1" kern="1200">
                <a:effectLst/>
                <a:latin typeface="Arial"/>
                <a:cs typeface="Arial"/>
              </a:rPr>
              <a:t>submit a new claim </a:t>
            </a:r>
            <a:r>
              <a:rPr lang="en-US" sz="1200" kern="1200">
                <a:effectLst/>
                <a:latin typeface="Arial"/>
                <a:cs typeface="Arial"/>
              </a:rPr>
              <a:t>on VA Form 21-526EZ, Application for Disability Compensation and Related Compensation Benefits. Survivors who have not previously filed a claim and meet eligibility requirements should </a:t>
            </a:r>
            <a:r>
              <a:rPr lang="en-US" sz="1200" b="1" kern="1200">
                <a:effectLst/>
                <a:latin typeface="Arial"/>
                <a:cs typeface="Arial"/>
              </a:rPr>
              <a:t>submit a new claim </a:t>
            </a:r>
            <a:r>
              <a:rPr lang="en-US" sz="1200" kern="1200">
                <a:effectLst/>
                <a:latin typeface="Arial"/>
                <a:cs typeface="Arial"/>
              </a:rPr>
              <a:t>on VA Form 21P-534EZ, Application for DIC, Survivors Pension, and/or Accrued Benefits. </a:t>
            </a:r>
          </a:p>
          <a:p>
            <a:endParaRPr lang="en-US"/>
          </a:p>
          <a:p>
            <a:endParaRPr lang="en-US"/>
          </a:p>
          <a:p>
            <a:r>
              <a:rPr lang="en-US"/>
              <a:t>Veterans will need to be prepared to submit any supportive medical evidence and claims processors can help with this process. </a:t>
            </a:r>
          </a:p>
          <a:p>
            <a:endParaRPr lang="en-US"/>
          </a:p>
          <a:p>
            <a:r>
              <a:rPr lang="en-US"/>
              <a:t>Anticipating a rise in claims backlogs due to the scope of the new law, VBA is aggressively working to hire more processors and enhance claim decision support technologies to increase efficiency. </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13</a:t>
            </a:fld>
            <a:endParaRPr lang="en-US"/>
          </a:p>
        </p:txBody>
      </p:sp>
    </p:spTree>
    <p:extLst>
      <p:ext uri="{BB962C8B-B14F-4D97-AF65-F5344CB8AC3E}">
        <p14:creationId xmlns:p14="http://schemas.microsoft.com/office/powerpoint/2010/main" val="413719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Veterans can learn more about the PACT Act at </a:t>
            </a:r>
            <a:r>
              <a:rPr lang="en-US">
                <a:solidFill>
                  <a:srgbClr val="0000FF"/>
                </a:solidFill>
                <a:hlinkClick r:id="rId3">
                  <a:extLst>
                    <a:ext uri="{A12FA001-AC4F-418D-AE19-62706E023703}">
                      <ahyp:hlinkClr xmlns:ahyp="http://schemas.microsoft.com/office/drawing/2018/hyperlinkcolor" val="tx"/>
                    </a:ext>
                  </a:extLst>
                </a:hlinkClick>
              </a:rPr>
              <a:t>www.va.gov/PACT</a:t>
            </a:r>
            <a:r>
              <a:rPr lang="en-US">
                <a:solidFill>
                  <a:srgbClr val="0000FF"/>
                </a:solidFill>
              </a:rPr>
              <a:t>.  </a:t>
            </a:r>
          </a:p>
          <a:p>
            <a:pPr marL="0" indent="0">
              <a:buFont typeface="Arial"/>
              <a:buNone/>
            </a:pPr>
            <a:endParaRPr lang="en-US"/>
          </a:p>
          <a:p>
            <a:r>
              <a:rPr lang="en-US"/>
              <a:t>How to apply for VA health care:</a:t>
            </a:r>
          </a:p>
          <a:p>
            <a:pPr lvl="1"/>
            <a:r>
              <a:rPr lang="en-US" sz="2000">
                <a:solidFill>
                  <a:srgbClr val="0000FF"/>
                </a:solidFill>
                <a:hlinkClick r:id="rId4">
                  <a:extLst>
                    <a:ext uri="{A12FA001-AC4F-418D-AE19-62706E023703}">
                      <ahyp:hlinkClr xmlns:ahyp="http://schemas.microsoft.com/office/drawing/2018/hyperlinkcolor" val="tx"/>
                    </a:ext>
                  </a:extLst>
                </a:hlinkClick>
              </a:rPr>
              <a:t>Apply For Health Care | Veterans Affairs (va.gov)</a:t>
            </a:r>
            <a:endParaRPr lang="en-US" sz="2000">
              <a:solidFill>
                <a:srgbClr val="0000FF"/>
              </a:solidFill>
            </a:endParaRPr>
          </a:p>
          <a:p>
            <a:pPr marL="342900" lvl="1" indent="0">
              <a:buFont typeface="Arial"/>
              <a:buNone/>
            </a:pPr>
            <a:endParaRPr lang="en-US" sz="2000"/>
          </a:p>
          <a:p>
            <a:r>
              <a:rPr lang="en-US"/>
              <a:t>How to submit a VBA claim:</a:t>
            </a:r>
          </a:p>
          <a:p>
            <a:pPr lvl="1"/>
            <a:r>
              <a:rPr lang="en-US" sz="2000">
                <a:solidFill>
                  <a:srgbClr val="0000FF"/>
                </a:solidFill>
                <a:hlinkClick r:id="rId5">
                  <a:extLst>
                    <a:ext uri="{A12FA001-AC4F-418D-AE19-62706E023703}">
                      <ahyp:hlinkClr xmlns:ahyp="http://schemas.microsoft.com/office/drawing/2018/hyperlinkcolor" val="tx"/>
                    </a:ext>
                  </a:extLst>
                </a:hlinkClick>
              </a:rPr>
              <a:t>File for disability compensation with VA Form 21-526EZ | Veterans Affairs</a:t>
            </a:r>
            <a:endParaRPr lang="en-US" sz="2000">
              <a:solidFill>
                <a:srgbClr val="0000FF"/>
              </a:solidFill>
            </a:endParaRPr>
          </a:p>
          <a:p>
            <a:pPr marL="342900" lvl="1" indent="0">
              <a:buFont typeface="Arial"/>
              <a:buNone/>
            </a:pPr>
            <a:endParaRPr lang="en-US" sz="2000"/>
          </a:p>
          <a:p>
            <a:r>
              <a:rPr lang="en-US"/>
              <a:t>Airborne Hazards and Open Burn Pit Registry: </a:t>
            </a:r>
            <a:r>
              <a:rPr lang="en-US">
                <a:solidFill>
                  <a:srgbClr val="0000FF"/>
                </a:solidFill>
                <a:hlinkClick r:id="rId6">
                  <a:extLst>
                    <a:ext uri="{A12FA001-AC4F-418D-AE19-62706E023703}">
                      <ahyp:hlinkClr xmlns:ahyp="http://schemas.microsoft.com/office/drawing/2018/hyperlinkcolor" val="tx"/>
                    </a:ext>
                  </a:extLst>
                </a:hlinkClick>
              </a:rPr>
              <a:t>HOME - Airborne Hazards and Open Burn Pit Registry (va.gov)</a:t>
            </a:r>
            <a:endParaRPr lang="en-US">
              <a:solidFill>
                <a:srgbClr val="0000FF"/>
              </a:solidFill>
            </a:endParaRPr>
          </a:p>
          <a:p>
            <a:pPr marL="0" indent="0">
              <a:buNone/>
            </a:pPr>
            <a:endParaRPr lang="en-US">
              <a:solidFill>
                <a:srgbClr val="0000FF"/>
              </a:solidFill>
            </a:endParaRPr>
          </a:p>
          <a:p>
            <a:r>
              <a:rPr lang="en-US" sz="2000"/>
              <a:t>Visit </a:t>
            </a:r>
            <a:r>
              <a:rPr lang="en-US" sz="2000">
                <a:solidFill>
                  <a:srgbClr val="0000FF"/>
                </a:solidFill>
                <a:hlinkClick r:id="rId7">
                  <a:extLst>
                    <a:ext uri="{A12FA001-AC4F-418D-AE19-62706E023703}">
                      <ahyp:hlinkClr xmlns:ahyp="http://schemas.microsoft.com/office/drawing/2018/hyperlinkcolor" val="tx"/>
                    </a:ext>
                  </a:extLst>
                </a:hlinkClick>
              </a:rPr>
              <a:t>this blog post </a:t>
            </a:r>
            <a:r>
              <a:rPr lang="en-US" sz="2000"/>
              <a:t>to access a suite of external products (included translated versions).</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14</a:t>
            </a:fld>
            <a:endParaRPr lang="en-US"/>
          </a:p>
        </p:txBody>
      </p:sp>
    </p:spTree>
    <p:extLst>
      <p:ext uri="{BB962C8B-B14F-4D97-AF65-F5344CB8AC3E}">
        <p14:creationId xmlns:p14="http://schemas.microsoft.com/office/powerpoint/2010/main" val="158429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a:t>This training provides an updated overview on key PACT Act elements, such as:</a:t>
            </a:r>
          </a:p>
          <a:p>
            <a:pPr marL="0" indent="0">
              <a:buFont typeface="Arial"/>
              <a:buNone/>
            </a:pPr>
            <a:endParaRPr lang="en-US" sz="1200"/>
          </a:p>
          <a:p>
            <a:pPr>
              <a:buFont typeface="Arial" panose="020B0604020202020204" pitchFamily="34" charset="0"/>
              <a:buChar char="•"/>
            </a:pPr>
            <a:r>
              <a:rPr lang="en-US" sz="1200"/>
              <a:t>What is the PACT Act? </a:t>
            </a:r>
          </a:p>
          <a:p>
            <a:pPr>
              <a:buFont typeface="Arial" panose="020B0604020202020204" pitchFamily="34" charset="0"/>
              <a:buChar char="•"/>
            </a:pPr>
            <a:r>
              <a:rPr lang="en-US" sz="1200"/>
              <a:t>Who is eligible for care under the PACT Act?</a:t>
            </a:r>
          </a:p>
          <a:p>
            <a:pPr>
              <a:buFont typeface="Arial" panose="020B0604020202020204" pitchFamily="34" charset="0"/>
              <a:buChar char="•"/>
            </a:pPr>
            <a:r>
              <a:rPr lang="en-US" sz="1200"/>
              <a:t>What is a toxic exposure risk activity? </a:t>
            </a:r>
          </a:p>
          <a:p>
            <a:pPr>
              <a:buFont typeface="Arial" panose="020B0604020202020204" pitchFamily="34" charset="0"/>
              <a:buChar char="•"/>
            </a:pPr>
            <a:r>
              <a:rPr lang="en-US" sz="1200"/>
              <a:t>How do I apply for VA health care? </a:t>
            </a:r>
          </a:p>
          <a:p>
            <a:pPr>
              <a:buFont typeface="Arial" panose="020B0604020202020204" pitchFamily="34" charset="0"/>
              <a:buChar char="•"/>
            </a:pPr>
            <a:r>
              <a:rPr lang="en-US" sz="1200"/>
              <a:t>Why should I apply for VA health care? </a:t>
            </a:r>
          </a:p>
          <a:p>
            <a:pPr>
              <a:buFont typeface="Arial" panose="020B0604020202020204" pitchFamily="34" charset="0"/>
              <a:buChar char="•"/>
            </a:pPr>
            <a:r>
              <a:rPr lang="en-US" sz="1200"/>
              <a:t>What is the toxic exposure screening? </a:t>
            </a:r>
          </a:p>
          <a:p>
            <a:pPr>
              <a:buFont typeface="Arial" panose="020B0604020202020204" pitchFamily="34" charset="0"/>
              <a:buChar char="•"/>
            </a:pPr>
            <a:r>
              <a:rPr lang="en-US" sz="1200"/>
              <a:t>What are presumptive conditions under the PACT Act?</a:t>
            </a:r>
          </a:p>
          <a:p>
            <a:pPr>
              <a:buFont typeface="Arial" panose="020B0604020202020204" pitchFamily="34" charset="0"/>
              <a:buChar char="•"/>
            </a:pPr>
            <a:r>
              <a:rPr lang="en-US" sz="1200"/>
              <a:t>How do I file a claim for benefits?</a:t>
            </a:r>
          </a:p>
          <a:p>
            <a:pPr>
              <a:buFont typeface="Arial" panose="020B0604020202020204" pitchFamily="34" charset="0"/>
              <a:buChar char="•"/>
            </a:pPr>
            <a:r>
              <a:rPr lang="en-US" sz="1200"/>
              <a:t>Where can I find more information? </a:t>
            </a:r>
          </a:p>
          <a:p>
            <a:pPr marL="0" indent="0">
              <a:buFont typeface="Arial"/>
              <a:buNone/>
            </a:pPr>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2</a:t>
            </a:fld>
            <a:endParaRPr lang="en-US"/>
          </a:p>
        </p:txBody>
      </p:sp>
    </p:spTree>
    <p:extLst>
      <p:ext uri="{BB962C8B-B14F-4D97-AF65-F5344CB8AC3E}">
        <p14:creationId xmlns:p14="http://schemas.microsoft.com/office/powerpoint/2010/main" val="101382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The PACT Act is very comprehensive and addresses the full range of issues impacting toxic-exposed Veterans and their survivors and will help VA meet the growing needs of Veterans today and in the future.   </a:t>
            </a:r>
          </a:p>
          <a:p>
            <a:endParaRPr lang="en-US"/>
          </a:p>
          <a:p>
            <a:r>
              <a:rPr lang="en-US"/>
              <a:t>The PACT Act:</a:t>
            </a:r>
          </a:p>
          <a:p>
            <a:endParaRPr lang="en-US"/>
          </a:p>
          <a:p>
            <a:r>
              <a:rPr lang="en-US"/>
              <a:t>Expanded VA health care eligibility to thousands of Veterans</a:t>
            </a:r>
          </a:p>
          <a:p>
            <a:r>
              <a:rPr lang="en-US"/>
              <a:t>Improved VA’s presumption decision making process</a:t>
            </a:r>
            <a:br>
              <a:rPr lang="en-US"/>
            </a:br>
            <a:r>
              <a:rPr lang="en-US"/>
              <a:t>Bolsters VA’s toxic exposure resources for Veterans and their families</a:t>
            </a:r>
          </a:p>
          <a:p>
            <a:r>
              <a:rPr lang="en-US"/>
              <a:t>Strengthens VA’s toxic exposure research</a:t>
            </a:r>
          </a:p>
          <a:p>
            <a:r>
              <a:rPr lang="en-US"/>
              <a:t>Increased VA benefits claims processing capacity </a:t>
            </a:r>
          </a:p>
          <a:p>
            <a:r>
              <a:rPr lang="en-US"/>
              <a:t>Strengthens VA’s workforce </a:t>
            </a:r>
          </a:p>
          <a:p>
            <a:r>
              <a:rPr lang="en-US"/>
              <a:t>and</a:t>
            </a:r>
          </a:p>
          <a:p>
            <a:r>
              <a:rPr lang="en-US"/>
              <a:t>Authorized funding for VA facility leases</a:t>
            </a:r>
          </a:p>
          <a:p>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3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354255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0"/>
              </a:spcBef>
            </a:pPr>
            <a:r>
              <a:rPr lang="en-US" sz="1200">
                <a:effectLst/>
                <a:ea typeface="Calibri" panose="020F0502020204030204" pitchFamily="34" charset="0"/>
              </a:rPr>
              <a:t>Under the PACT Act, all toxic exposed Veterans were supposed to become eligible for VA care – in increments – between now and 2032. </a:t>
            </a:r>
          </a:p>
          <a:p>
            <a:pPr marL="0" marR="0" lvl="0" indent="0">
              <a:lnSpc>
                <a:spcPct val="107000"/>
              </a:lnSpc>
              <a:spcBef>
                <a:spcPts val="0"/>
              </a:spcBef>
              <a:spcAft>
                <a:spcPts val="0"/>
              </a:spcAft>
              <a:buNone/>
            </a:pPr>
            <a:endParaRPr lang="en-US" sz="1200">
              <a:effectLst/>
              <a:ea typeface="Calibri" panose="020F0502020204030204" pitchFamily="34" charset="0"/>
            </a:endParaRPr>
          </a:p>
          <a:p>
            <a:pPr>
              <a:lnSpc>
                <a:spcPct val="107000"/>
              </a:lnSpc>
              <a:spcBef>
                <a:spcPts val="0"/>
              </a:spcBef>
            </a:pPr>
            <a:r>
              <a:rPr lang="en-US" sz="1200">
                <a:effectLst/>
                <a:ea typeface="Calibri" panose="020F0502020204030204" pitchFamily="34" charset="0"/>
              </a:rPr>
              <a:t>VA eliminated the phased-in approach – meaning that three new cohorts of Veterans are now eligibl</a:t>
            </a:r>
            <a:r>
              <a:rPr lang="en-US" sz="1200">
                <a:ea typeface="Calibri" panose="020F0502020204030204" pitchFamily="34" charset="0"/>
              </a:rPr>
              <a:t>e to enroll in VA health care as of March 5, 2024. </a:t>
            </a:r>
          </a:p>
          <a:p>
            <a:pPr>
              <a:lnSpc>
                <a:spcPct val="107000"/>
              </a:lnSpc>
              <a:spcBef>
                <a:spcPts val="0"/>
              </a:spcBef>
            </a:pPr>
            <a:endParaRPr lang="en-US" sz="1200">
              <a:effectLst/>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i="1">
                <a:effectLst/>
                <a:ea typeface="Calibri" panose="020F0502020204030204" pitchFamily="34" charset="0"/>
              </a:rPr>
              <a:t>Veterans must first meet the minimum active-duty service and discharge requirements to qualify for VA health care under PACT Act authorities.</a:t>
            </a:r>
          </a:p>
          <a:p>
            <a:pPr>
              <a:lnSpc>
                <a:spcPct val="107000"/>
              </a:lnSpc>
              <a:spcBef>
                <a:spcPts val="0"/>
              </a:spcBef>
            </a:pPr>
            <a:endParaRPr lang="en-US" sz="1200">
              <a:effectLst/>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4</a:t>
            </a:fld>
            <a:endParaRPr lang="en-US"/>
          </a:p>
        </p:txBody>
      </p:sp>
    </p:spTree>
    <p:extLst>
      <p:ext uri="{BB962C8B-B14F-4D97-AF65-F5344CB8AC3E}">
        <p14:creationId xmlns:p14="http://schemas.microsoft.com/office/powerpoint/2010/main" val="486861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effectLst/>
                <a:ea typeface="Calibri" panose="020F0502020204030204" pitchFamily="34" charset="0"/>
              </a:rPr>
              <a:t>Veterans who participated in a toxic exposure risk activity (TERA), as defined by law, while serving on active duty, active duty for training, or inactive duty training.</a:t>
            </a:r>
            <a:br>
              <a:rPr lang="en-US" sz="2000">
                <a:effectLst/>
                <a:ea typeface="Calibri" panose="020F0502020204030204" pitchFamily="34" charset="0"/>
              </a:rPr>
            </a:br>
            <a:endParaRPr lang="en-US" sz="2000">
              <a:effectLst/>
              <a:ea typeface="Calibri" panose="020F0502020204030204" pitchFamily="34" charset="0"/>
            </a:endParaRPr>
          </a:p>
          <a:p>
            <a:r>
              <a:rPr lang="en-US" sz="2000">
                <a:effectLst/>
                <a:ea typeface="Calibri" panose="020F0502020204030204" pitchFamily="34" charset="0"/>
              </a:rPr>
              <a:t>Veterans who were assigned to a duty station in (including airspace above) certain locations during specific periods of time: </a:t>
            </a:r>
          </a:p>
          <a:p>
            <a:pPr lvl="1"/>
            <a:r>
              <a:rPr lang="en-US" sz="2000">
                <a:effectLst/>
                <a:ea typeface="Calibri" panose="020F0502020204030204" pitchFamily="34" charset="0"/>
              </a:rPr>
              <a:t>On or after August 2, 1990, in the following countries: Bahrain, Iraq, Kuwait, Oman, Qatar, Saudi Arabia, Somalia, or the United Arab Emirates</a:t>
            </a:r>
          </a:p>
          <a:p>
            <a:pPr lvl="1"/>
            <a:r>
              <a:rPr lang="en-US" sz="2000">
                <a:effectLst/>
                <a:ea typeface="Calibri" panose="020F0502020204030204" pitchFamily="34" charset="0"/>
              </a:rPr>
              <a:t>On or after September 11, 2001, in the following countries: Afghanistan, Djibouti, Egypt, Jordan, Lebanon, Syria, Yemen, Uzbekistan, or any other country determined relevant by VA. (</a:t>
            </a:r>
            <a:r>
              <a:rPr lang="en-US" sz="2000" b="1">
                <a:effectLst/>
                <a:ea typeface="Calibri" panose="020F0502020204030204" pitchFamily="34" charset="0"/>
              </a:rPr>
              <a:t>Note</a:t>
            </a:r>
            <a:r>
              <a:rPr lang="en-US" sz="2000">
                <a:effectLst/>
                <a:ea typeface="Calibri" panose="020F0502020204030204" pitchFamily="34" charset="0"/>
              </a:rPr>
              <a:t>: VA has not determined any other country relevant at this time.)</a:t>
            </a:r>
            <a:br>
              <a:rPr lang="en-US" sz="2000">
                <a:effectLst/>
                <a:ea typeface="Calibri" panose="020F0502020204030204" pitchFamily="34" charset="0"/>
              </a:rPr>
            </a:br>
            <a:endParaRPr lang="en-US" sz="2000">
              <a:ea typeface="Calibri" panose="020F0502020204030204" pitchFamily="34" charset="0"/>
            </a:endParaRPr>
          </a:p>
          <a:p>
            <a:r>
              <a:rPr lang="en-US" sz="2000">
                <a:effectLst/>
                <a:ea typeface="Calibri" panose="020F0502020204030204" pitchFamily="34" charset="0"/>
              </a:rPr>
              <a:t>Veterans who were deployed in support of Operation Enduring Freedom, Operation Freedom’s Sentinel, Operation Iraqi Freedom, Operation New Dawn, Operation Inherent Resolve, and Resolute Support Mission.</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5</a:t>
            </a:fld>
            <a:endParaRPr lang="en-US"/>
          </a:p>
        </p:txBody>
      </p:sp>
    </p:spTree>
    <p:extLst>
      <p:ext uri="{BB962C8B-B14F-4D97-AF65-F5344CB8AC3E}">
        <p14:creationId xmlns:p14="http://schemas.microsoft.com/office/powerpoint/2010/main" val="575349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buNone/>
            </a:pPr>
            <a:r>
              <a:rPr lang="en-US" sz="2000">
                <a:effectLst/>
                <a:latin typeface="Arial"/>
                <a:ea typeface="Calibri" panose="020F0502020204030204" pitchFamily="34" charset="0"/>
                <a:cs typeface="Arial"/>
              </a:rPr>
              <a:t>VA has determined that Veterans who were exposed to one or more of the following hazards or conditions during active duty, active duty for training, or inactive duty training participated in a TERA:</a:t>
            </a:r>
            <a:br>
              <a:rPr lang="en-US" sz="2000">
                <a:latin typeface="Arial"/>
                <a:ea typeface="Calibri" panose="020F0502020204030204" pitchFamily="34" charset="0"/>
                <a:cs typeface="Arial"/>
              </a:rPr>
            </a:br>
            <a:endParaRPr lang="en-US"/>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Air pollutants (burn pits, sand, dust, particulates, oil well fires, sulfur fires).</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Chemicals (pesticides, herbicides, depleted uranium with embedded shrapnel, contaminated water).</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Occupational hazards (asbestos, industrial solvents, lead, paints including chemical agent resistant coating, firefighting foams).</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Radiation (nuclear weapons handling, maintenance and detonation, radioactive material, calibration and measurement sources, X-rays, nuclear weapon technicians and dental technicians, served on nuclear submarine and other nuclear ships or in shipyards, or were involved in nuclear weapons handling and maintenance, including clean-up after accidents).</a:t>
            </a:r>
          </a:p>
          <a:p>
            <a:pPr marL="556895" lvl="1" indent="-213995">
              <a:lnSpc>
                <a:spcPct val="107000"/>
              </a:lnSpc>
              <a:spcBef>
                <a:spcPts val="0"/>
              </a:spcBef>
              <a:buFont typeface="Arial" panose="02070309020205020404" pitchFamily="49" charset="0"/>
              <a:buChar char="•"/>
            </a:pPr>
            <a:r>
              <a:rPr lang="en-US" sz="2000">
                <a:effectLst/>
                <a:latin typeface="Arial"/>
                <a:ea typeface="Calibri" panose="020F0502020204030204" pitchFamily="34" charset="0"/>
                <a:cs typeface="Arial"/>
              </a:rPr>
              <a:t>Warfare agents (nerve agents, chemical and biological weapons).</a:t>
            </a:r>
            <a:r>
              <a:rPr lang="en-US" sz="2000">
                <a:latin typeface="Arial"/>
                <a:ea typeface="Calibri" panose="020F0502020204030204" pitchFamily="34" charset="0"/>
                <a:cs typeface="Arial"/>
              </a:rPr>
              <a:t> </a:t>
            </a:r>
            <a:br>
              <a:rPr lang="en-US" sz="2000">
                <a:latin typeface="Arial"/>
                <a:ea typeface="Calibri" panose="020F0502020204030204" pitchFamily="34" charset="0"/>
                <a:cs typeface="Arial"/>
              </a:rPr>
            </a:br>
            <a:endParaRPr lang="en-US" sz="2000">
              <a:effectLst/>
              <a:ea typeface="Calibri" panose="020F0502020204030204" pitchFamily="34" charset="0"/>
            </a:endParaRPr>
          </a:p>
          <a:p>
            <a:pPr marL="0" indent="0">
              <a:lnSpc>
                <a:spcPct val="107000"/>
              </a:lnSpc>
              <a:spcBef>
                <a:spcPts val="0"/>
              </a:spcBef>
              <a:spcAft>
                <a:spcPts val="800"/>
              </a:spcAft>
              <a:buNone/>
            </a:pPr>
            <a:r>
              <a:rPr lang="en-US" sz="2000">
                <a:effectLst/>
                <a:ea typeface="Calibri" panose="020F0502020204030204" pitchFamily="34" charset="0"/>
              </a:rPr>
              <a:t>This is not a comprehensive list, and there’s no timeline. Veterans can view additional military exposure categories on VA’s Public Health website at </a:t>
            </a:r>
            <a:r>
              <a:rPr lang="en-US" sz="2000" u="sng">
                <a:solidFill>
                  <a:srgbClr val="0000FF"/>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https://www.publichealth.va.gov/exposures/</a:t>
            </a:r>
            <a:r>
              <a:rPr lang="en-US" sz="2000">
                <a:effectLst/>
                <a:ea typeface="Calibri" panose="020F0502020204030204" pitchFamily="34" charset="0"/>
              </a:rPr>
              <a:t>.</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6</a:t>
            </a:fld>
            <a:endParaRPr lang="en-US"/>
          </a:p>
        </p:txBody>
      </p:sp>
    </p:spTree>
    <p:extLst>
      <p:ext uri="{BB962C8B-B14F-4D97-AF65-F5344CB8AC3E}">
        <p14:creationId xmlns:p14="http://schemas.microsoft.com/office/powerpoint/2010/main" val="102328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spcBef>
                <a:spcPts val="0"/>
              </a:spcBef>
              <a:buNone/>
            </a:pPr>
            <a:r>
              <a:rPr lang="en-US" sz="2000">
                <a:latin typeface="Arial"/>
                <a:cs typeface="Arial"/>
              </a:rPr>
              <a:t>Veterans who served in the following locations and time periods are also eligible to enroll in VA health care effective on enactment (August 10, 2022):</a:t>
            </a:r>
          </a:p>
          <a:p>
            <a:pPr marL="0" indent="0">
              <a:spcBef>
                <a:spcPts val="0"/>
              </a:spcBef>
              <a:buNone/>
            </a:pPr>
            <a:endParaRPr lang="en-US" sz="2000"/>
          </a:p>
          <a:p>
            <a:pPr marL="556895" lvl="1" indent="-213995">
              <a:spcBef>
                <a:spcPts val="0"/>
              </a:spcBef>
            </a:pPr>
            <a:r>
              <a:rPr lang="en-US" sz="2000">
                <a:latin typeface="Arial"/>
                <a:cs typeface="Arial"/>
              </a:rPr>
              <a:t>Republic of Vietnam (between January 9, 1962, and May 7, 1975), </a:t>
            </a:r>
            <a:endParaRPr lang="en-US" sz="2000"/>
          </a:p>
          <a:p>
            <a:pPr marL="556895" lvl="1" indent="-213995">
              <a:spcBef>
                <a:spcPts val="0"/>
              </a:spcBef>
            </a:pPr>
            <a:r>
              <a:rPr lang="en-US" sz="2000">
                <a:latin typeface="Arial"/>
                <a:cs typeface="Arial"/>
              </a:rPr>
              <a:t>Thailand at any U.S. or Royal Thai base (between January 9, 1962, and June 30, 1976)</a:t>
            </a:r>
            <a:endParaRPr lang="en-US" sz="2000"/>
          </a:p>
          <a:p>
            <a:pPr marL="556895" lvl="1" indent="-213995">
              <a:spcBef>
                <a:spcPts val="0"/>
              </a:spcBef>
            </a:pPr>
            <a:r>
              <a:rPr lang="en-US" sz="2000">
                <a:latin typeface="Arial"/>
                <a:cs typeface="Arial"/>
              </a:rPr>
              <a:t>Laos (between December 1, 1965, and September 30, 1969)</a:t>
            </a:r>
            <a:endParaRPr lang="en-US" sz="2000"/>
          </a:p>
          <a:p>
            <a:pPr marL="556895" lvl="1" indent="-213995">
              <a:spcBef>
                <a:spcPts val="0"/>
              </a:spcBef>
            </a:pPr>
            <a:r>
              <a:rPr lang="en-US" sz="2000">
                <a:latin typeface="Arial"/>
                <a:cs typeface="Arial"/>
              </a:rPr>
              <a:t>Certain Provinces in Cambodia (between April 16, 1969, and April 30, 1969)</a:t>
            </a:r>
          </a:p>
          <a:p>
            <a:pPr marL="556895" lvl="1" indent="-213995">
              <a:spcBef>
                <a:spcPts val="0"/>
              </a:spcBef>
            </a:pPr>
            <a:r>
              <a:rPr lang="en-US" sz="2000">
                <a:latin typeface="Arial"/>
                <a:cs typeface="Arial"/>
              </a:rPr>
              <a:t>Guam or American Samoa or their territorial waters (between January 9, 1962, and July 31, 1980)</a:t>
            </a:r>
          </a:p>
          <a:p>
            <a:pPr marL="556895" lvl="1" indent="-213995">
              <a:spcBef>
                <a:spcPts val="0"/>
              </a:spcBef>
            </a:pPr>
            <a:r>
              <a:rPr lang="en-US" sz="2000">
                <a:latin typeface="Arial"/>
                <a:cs typeface="Arial"/>
              </a:rPr>
              <a:t>Johnston Atoll, or a ship that called there, between January 1, 1972, and September 30, 1977</a:t>
            </a:r>
          </a:p>
          <a:p>
            <a:endParaRPr lang="en-US">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2F54BC-A22F-4F12-95CD-05E42216CD3B}" type="slidenum">
              <a:rPr kumimoji="0" lang="en-US" altLang="en-US" sz="1300" b="0" i="0" u="none" strike="noStrike" kern="1200" cap="none" spc="0" normalizeH="0" baseline="0" noProof="0" smtClean="0">
                <a:ln>
                  <a:noFill/>
                </a:ln>
                <a:solidFill>
                  <a:prstClr val="black"/>
                </a:solidFill>
                <a:effectLst/>
                <a:uLnTx/>
                <a:uFillTx/>
                <a:latin typeface="Georgia" pitchFamily="1"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300" b="0" i="0" u="none" strike="noStrike" kern="1200" cap="none" spc="0" normalizeH="0" baseline="0" noProof="0">
              <a:ln>
                <a:noFill/>
              </a:ln>
              <a:solidFill>
                <a:prstClr val="black"/>
              </a:solidFill>
              <a:effectLst/>
              <a:uLnTx/>
              <a:uFillTx/>
              <a:latin typeface="Georgia" pitchFamily="1" charset="0"/>
              <a:ea typeface="ヒラギノ角ゴ Pro W3" pitchFamily="1" charset="-128"/>
              <a:cs typeface="+mn-cs"/>
            </a:endParaRPr>
          </a:p>
        </p:txBody>
      </p:sp>
    </p:spTree>
    <p:extLst>
      <p:ext uri="{BB962C8B-B14F-4D97-AF65-F5344CB8AC3E}">
        <p14:creationId xmlns:p14="http://schemas.microsoft.com/office/powerpoint/2010/main" val="69526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None/>
              <a:tabLst>
                <a:tab pos="457200" algn="l"/>
              </a:tabLst>
            </a:pPr>
            <a:r>
              <a:rPr lang="en-US" sz="1200" b="1" kern="0">
                <a:effectLst/>
                <a:latin typeface="Arial" panose="020B0604020202020204" pitchFamily="34" charset="0"/>
                <a:ea typeface="Times New Roman" panose="02020603050405020304" pitchFamily="18" charset="0"/>
                <a:cs typeface="Times New Roman" panose="02020603050405020304" pitchFamily="18" charset="0"/>
              </a:rPr>
              <a:t>What are the minimum active-duty service requirements for VA health care?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200025" marR="0" indent="0">
              <a:lnSpc>
                <a:spcPct val="107000"/>
              </a:lnSpc>
              <a:spcBef>
                <a:spcPts val="0"/>
              </a:spcBef>
              <a:spcAft>
                <a:spcPts val="800"/>
              </a:spcAft>
              <a:buNone/>
            </a:pPr>
            <a:r>
              <a:rPr lang="en-US" sz="1200" kern="10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In general, </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Veterans must have </a:t>
            </a:r>
            <a:r>
              <a:rPr lang="en-US" sz="1200" kern="10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s</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erved 24 months of continuous active duty or the full period for which they were called or ordered to active duty. </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200025" marR="0" indent="0">
              <a:lnSpc>
                <a:spcPct val="107000"/>
              </a:lnSpc>
              <a:spcBef>
                <a:spcPts val="0"/>
              </a:spcBef>
              <a:spcAft>
                <a:spcPts val="800"/>
              </a:spcAft>
              <a:buNone/>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Former members of the Reserves or National Guard are eligible for VA health care if they have qualifyin</a:t>
            </a:r>
            <a:r>
              <a:rPr lang="en-US" sz="1200" kern="0">
                <a:ea typeface="Times New Roman" panose="02020603050405020304" pitchFamily="18" charset="0"/>
                <a:cs typeface="Times New Roman" panose="02020603050405020304" pitchFamily="18" charset="0"/>
              </a:rPr>
              <a:t>g service </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(as described above) </a:t>
            </a:r>
            <a:r>
              <a:rPr lang="en-US" sz="1200" b="1" i="1" kern="0">
                <a:effectLst/>
                <a:latin typeface="Arial" panose="020B0604020202020204" pitchFamily="34" charset="0"/>
                <a:ea typeface="Times New Roman" panose="02020603050405020304" pitchFamily="18" charset="0"/>
                <a:cs typeface="Times New Roman" panose="02020603050405020304" pitchFamily="18" charset="0"/>
              </a:rPr>
              <a:t>and</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 meet one of the health care eligibility requirements in the PACT Act. Former members of the Reserves or National Guard who only served for training purposes may not be able to establish Veteran status if they did not incur a qualifying disability during such training. </a:t>
            </a:r>
          </a:p>
          <a:p>
            <a:pPr marL="200025" indent="0">
              <a:lnSpc>
                <a:spcPct val="107000"/>
              </a:lnSpc>
              <a:spcBef>
                <a:spcPts val="0"/>
              </a:spcBef>
              <a:spcAft>
                <a:spcPts val="800"/>
              </a:spcAft>
              <a:buNone/>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Some exceptions apply.</a:t>
            </a:r>
            <a:r>
              <a:rPr lang="en-US" sz="1200" kern="100">
                <a:latin typeface="Calibri" panose="020F0502020204030204" pitchFamily="34" charset="0"/>
                <a:ea typeface="Times New Roman" panose="02020603050405020304" pitchFamily="18" charset="0"/>
                <a:cs typeface="Times New Roman" panose="02020603050405020304" pitchFamily="18" charset="0"/>
              </a:rPr>
              <a:t> </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Please visit </a:t>
            </a:r>
            <a:r>
              <a:rPr lang="en-US" sz="1200" u="sng">
                <a:solidFill>
                  <a:srgbClr val="0000FF"/>
                </a:solidFill>
                <a:hlinkClick r:id="rId3">
                  <a:extLst>
                    <a:ext uri="{A12FA001-AC4F-418D-AE19-62706E023703}">
                      <ahyp:hlinkClr xmlns:ahyp="http://schemas.microsoft.com/office/drawing/2018/hyperlinkcolor" val="tx"/>
                    </a:ext>
                  </a:extLst>
                </a:hlinkClick>
              </a:rPr>
              <a:t>www.va.gov/health-care/eligibility </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for more information.</a:t>
            </a:r>
            <a:br>
              <a:rPr lang="en-US" sz="1200" kern="0">
                <a:effectLst/>
                <a:latin typeface="Arial" panose="020B0604020202020204" pitchFamily="34" charset="0"/>
                <a:ea typeface="Times New Roman" panose="02020603050405020304" pitchFamily="18" charset="0"/>
                <a:cs typeface="Times New Roman" panose="02020603050405020304" pitchFamily="18" charset="0"/>
              </a:rPr>
            </a:br>
            <a:endParaRPr lang="en-US" sz="1200" kern="100">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200" b="1" kern="0">
                <a:effectLst/>
                <a:latin typeface="Arial" panose="020B0604020202020204" pitchFamily="34" charset="0"/>
                <a:ea typeface="Times New Roman" panose="02020603050405020304" pitchFamily="18" charset="0"/>
                <a:cs typeface="Times New Roman" panose="02020603050405020304" pitchFamily="18" charset="0"/>
              </a:rPr>
              <a:t>What are the exceptions to the minimum active-duty service requirements for VA health care?</a:t>
            </a:r>
            <a:endParaRPr lang="en-US" sz="1200" b="1" kern="100">
              <a:latin typeface="Calibri" panose="020F0502020204030204" pitchFamily="34" charset="0"/>
              <a:ea typeface="Times New Roman" panose="02020603050405020304" pitchFamily="18" charset="0"/>
              <a:cs typeface="Times New Roman" panose="02020603050405020304" pitchFamily="18" charset="0"/>
            </a:endParaRPr>
          </a:p>
          <a:p>
            <a:pPr marL="166688" marR="0" indent="0">
              <a:lnSpc>
                <a:spcPct val="107000"/>
              </a:lnSpc>
              <a:spcBef>
                <a:spcPts val="0"/>
              </a:spcBef>
              <a:spcAft>
                <a:spcPts val="800"/>
              </a:spcAft>
              <a:buNone/>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The minimum active-duty service requirement for VA health care may not apply if any of these are true:</a:t>
            </a: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398463" indent="-231775">
              <a:lnSpc>
                <a:spcPct val="107000"/>
              </a:lnSpc>
              <a:spcBef>
                <a:spcPts val="0"/>
              </a:spcBef>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The Veteran was discharged or released for a qualifying reason (e.g., early discharge, hardship, medical discharge).</a:t>
            </a:r>
            <a:endParaRPr lang="en-US" sz="1200" kern="100">
              <a:latin typeface="Calibri" panose="020F0502020204030204" pitchFamily="34" charset="0"/>
              <a:ea typeface="Times New Roman" panose="02020603050405020304" pitchFamily="18" charset="0"/>
              <a:cs typeface="Times New Roman" panose="02020603050405020304" pitchFamily="18" charset="0"/>
            </a:endParaRPr>
          </a:p>
          <a:p>
            <a:pPr marL="398463" indent="-231775">
              <a:lnSpc>
                <a:spcPct val="107000"/>
              </a:lnSpc>
              <a:spcBef>
                <a:spcPts val="0"/>
              </a:spcBef>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The Veteran was discharged for a disability that was caused—or made worse—by active-duty service.</a:t>
            </a:r>
            <a:endParaRPr lang="en-US" sz="1200" kern="100">
              <a:latin typeface="Calibri" panose="020F0502020204030204" pitchFamily="34" charset="0"/>
              <a:ea typeface="Times New Roman" panose="02020603050405020304" pitchFamily="18" charset="0"/>
              <a:cs typeface="Times New Roman" panose="02020603050405020304" pitchFamily="18" charset="0"/>
            </a:endParaRPr>
          </a:p>
          <a:p>
            <a:pPr marL="398463" indent="-231775">
              <a:lnSpc>
                <a:spcPct val="107000"/>
              </a:lnSpc>
              <a:spcBef>
                <a:spcPts val="0"/>
              </a:spcBef>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The Veteran served prior to the early 1980s.</a:t>
            </a:r>
            <a:br>
              <a:rPr lang="en-US" sz="1200" kern="0">
                <a:effectLst/>
                <a:latin typeface="Arial" panose="020B0604020202020204" pitchFamily="34" charset="0"/>
                <a:ea typeface="Times New Roman" panose="02020603050405020304" pitchFamily="18" charset="0"/>
                <a:cs typeface="Times New Roman" panose="02020603050405020304" pitchFamily="18" charset="0"/>
              </a:rPr>
            </a:br>
            <a:endParaRPr lang="en-US" sz="1200" kern="100">
              <a:effectLst/>
              <a:latin typeface="Calibri" panose="020F0502020204030204" pitchFamily="34" charset="0"/>
              <a:ea typeface="Calibri" panose="020F0502020204030204" pitchFamily="34" charset="0"/>
              <a:cs typeface="Times New Roman" panose="02020603050405020304" pitchFamily="18" charset="0"/>
            </a:endParaRPr>
          </a:p>
          <a:p>
            <a:pPr marL="166688" marR="0" indent="0">
              <a:lnSpc>
                <a:spcPct val="107000"/>
              </a:lnSpc>
              <a:spcBef>
                <a:spcPts val="0"/>
              </a:spcBef>
              <a:spcAft>
                <a:spcPts val="800"/>
              </a:spcAft>
              <a:buNone/>
              <a:tabLst>
                <a:tab pos="231775" algn="l"/>
              </a:tabLst>
            </a:pPr>
            <a:r>
              <a:rPr lang="en-US" sz="1200" kern="0">
                <a:effectLst/>
                <a:latin typeface="Arial" panose="020B0604020202020204" pitchFamily="34" charset="0"/>
                <a:ea typeface="Times New Roman" panose="02020603050405020304" pitchFamily="18" charset="0"/>
                <a:cs typeface="Times New Roman" panose="02020603050405020304" pitchFamily="18" charset="0"/>
              </a:rPr>
              <a:t>VA encourages all Veterans to apply to determine their enrollment eligibility. Please visit </a:t>
            </a:r>
            <a:r>
              <a:rPr lang="en-US" sz="1200" u="sng">
                <a:solidFill>
                  <a:srgbClr val="0000FF"/>
                </a:solidFill>
                <a:hlinkClick r:id="rId3">
                  <a:extLst>
                    <a:ext uri="{A12FA001-AC4F-418D-AE19-62706E023703}">
                      <ahyp:hlinkClr xmlns:ahyp="http://schemas.microsoft.com/office/drawing/2018/hyperlinkcolor" val="tx"/>
                    </a:ext>
                  </a:extLst>
                </a:hlinkClick>
              </a:rPr>
              <a:t>www.va.gov/health-care/eligibility</a:t>
            </a:r>
            <a:r>
              <a:rPr lang="en-US" sz="1200" kern="0">
                <a:effectLst/>
                <a:latin typeface="Arial" panose="020B0604020202020204" pitchFamily="34" charset="0"/>
                <a:ea typeface="Times New Roman" panose="02020603050405020304" pitchFamily="18" charset="0"/>
                <a:cs typeface="Times New Roman" panose="02020603050405020304" pitchFamily="18" charset="0"/>
              </a:rPr>
              <a:t> for more information.</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8</a:t>
            </a:fld>
            <a:endParaRPr lang="en-US"/>
          </a:p>
        </p:txBody>
      </p:sp>
    </p:spTree>
    <p:extLst>
      <p:ext uri="{BB962C8B-B14F-4D97-AF65-F5344CB8AC3E}">
        <p14:creationId xmlns:p14="http://schemas.microsoft.com/office/powerpoint/2010/main" val="4019893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200" b="0" i="0">
                <a:solidFill>
                  <a:srgbClr val="000000"/>
                </a:solidFill>
                <a:effectLst/>
                <a:latin typeface="Arial" panose="020B0604020202020204" pitchFamily="34" charset="0"/>
                <a:cs typeface="Arial" panose="020B0604020202020204" pitchFamily="34" charset="0"/>
              </a:rPr>
              <a:t>4 Easy Ways to Apply for VA Health Care</a:t>
            </a:r>
          </a:p>
          <a:p>
            <a:pPr algn="l" rtl="0" fontAlgn="base">
              <a:buFont typeface="+mj-lt"/>
              <a:buAutoNum type="arabicPeriod"/>
            </a:pPr>
            <a:endParaRPr lang="en-US" sz="1200" b="0" i="0">
              <a:solidFill>
                <a:srgbClr val="000000"/>
              </a:solidFill>
              <a:effectLst/>
              <a:latin typeface="Arial" panose="020B0604020202020204" pitchFamily="34" charset="0"/>
              <a:cs typeface="Arial" panose="020B0604020202020204" pitchFamily="34" charset="0"/>
            </a:endParaRPr>
          </a:p>
          <a:p>
            <a:pPr algn="l" rtl="0" fontAlgn="base">
              <a:buFont typeface="+mj-lt"/>
              <a:buAutoNum type="arabicPeriod"/>
            </a:pPr>
            <a:r>
              <a:rPr lang="en-US" sz="1200" b="0" i="0">
                <a:solidFill>
                  <a:srgbClr val="000000"/>
                </a:solidFill>
                <a:effectLst/>
                <a:latin typeface="Arial" panose="020B0604020202020204" pitchFamily="34" charset="0"/>
                <a:cs typeface="Arial" panose="020B0604020202020204" pitchFamily="34" charset="0"/>
              </a:rPr>
              <a:t> Online: </a:t>
            </a:r>
            <a:r>
              <a:rPr lang="en-US" sz="1200" b="0" i="0" u="sng" strike="noStrike">
                <a:solidFill>
                  <a:srgbClr val="0563C1"/>
                </a:solidFill>
                <a:effectLst/>
                <a:latin typeface="Arial" panose="020B0604020202020204" pitchFamily="34" charset="0"/>
                <a:cs typeface="Arial" panose="020B0604020202020204" pitchFamily="34" charset="0"/>
                <a:hlinkClick r:id="rId3"/>
              </a:rPr>
              <a:t>https://www.va.gov/health-care/apply/application/introduction</a:t>
            </a:r>
            <a:r>
              <a:rPr lang="en-US" sz="1200" b="0" i="0">
                <a:solidFill>
                  <a:srgbClr val="000000"/>
                </a:solidFill>
                <a:effectLst/>
                <a:latin typeface="Arial" panose="020B0604020202020204" pitchFamily="34" charset="0"/>
                <a:cs typeface="Arial" panose="020B0604020202020204" pitchFamily="34" charset="0"/>
              </a:rPr>
              <a:t>. </a:t>
            </a:r>
            <a:br>
              <a:rPr lang="en-US" sz="1200" b="0" i="0">
                <a:solidFill>
                  <a:srgbClr val="000000"/>
                </a:solidFill>
                <a:effectLst/>
                <a:latin typeface="Arial" panose="020B0604020202020204" pitchFamily="34" charset="0"/>
                <a:cs typeface="Arial" panose="020B0604020202020204" pitchFamily="34" charset="0"/>
              </a:rPr>
            </a:br>
            <a:endParaRPr lang="en-US" sz="1200" b="0" i="0">
              <a:solidFill>
                <a:srgbClr val="000000"/>
              </a:solidFill>
              <a:effectLst/>
              <a:latin typeface="Arial" panose="020B0604020202020204" pitchFamily="34" charset="0"/>
              <a:cs typeface="Arial" panose="020B0604020202020204" pitchFamily="34" charset="0"/>
            </a:endParaRPr>
          </a:p>
          <a:p>
            <a:pPr algn="l" rtl="0" fontAlgn="base">
              <a:buFont typeface="+mj-lt"/>
              <a:buAutoNum type="arabicPeriod" startAt="2"/>
            </a:pPr>
            <a:r>
              <a:rPr lang="en-US" sz="1200" b="0" i="0">
                <a:solidFill>
                  <a:srgbClr val="000000"/>
                </a:solidFill>
                <a:effectLst/>
                <a:latin typeface="Arial" panose="020B0604020202020204" pitchFamily="34" charset="0"/>
                <a:cs typeface="Arial" panose="020B0604020202020204" pitchFamily="34" charset="0"/>
              </a:rPr>
              <a:t> By calling the toll-free hotline: 877-222-8387. </a:t>
            </a:r>
            <a:br>
              <a:rPr lang="en-US" sz="1200" b="0" i="0">
                <a:solidFill>
                  <a:srgbClr val="000000"/>
                </a:solidFill>
                <a:effectLst/>
                <a:latin typeface="Arial" panose="020B0604020202020204" pitchFamily="34" charset="0"/>
                <a:cs typeface="Arial" panose="020B0604020202020204" pitchFamily="34" charset="0"/>
              </a:rPr>
            </a:br>
            <a:endParaRPr lang="en-US" sz="1200" b="0" i="0">
              <a:solidFill>
                <a:srgbClr val="000000"/>
              </a:solidFill>
              <a:effectLst/>
              <a:latin typeface="Arial" panose="020B0604020202020204" pitchFamily="34" charset="0"/>
              <a:cs typeface="Arial" panose="020B0604020202020204" pitchFamily="34" charset="0"/>
            </a:endParaRPr>
          </a:p>
          <a:p>
            <a:pPr algn="l" rtl="0" fontAlgn="base">
              <a:buFont typeface="+mj-lt"/>
              <a:buAutoNum type="arabicPeriod" startAt="3"/>
            </a:pPr>
            <a:r>
              <a:rPr lang="en-US" sz="1200" b="0" i="0">
                <a:solidFill>
                  <a:srgbClr val="000000"/>
                </a:solidFill>
                <a:effectLst/>
                <a:latin typeface="Arial" panose="020B0604020202020204" pitchFamily="34" charset="0"/>
                <a:cs typeface="Arial" panose="020B0604020202020204" pitchFamily="34" charset="0"/>
              </a:rPr>
              <a:t> By mailing </a:t>
            </a:r>
            <a:r>
              <a:rPr lang="en-US" sz="1200" b="0" i="0" strike="noStrike">
                <a:effectLst/>
                <a:latin typeface="Arial" panose="020B0604020202020204" pitchFamily="34" charset="0"/>
                <a:cs typeface="Arial" panose="020B0604020202020204" pitchFamily="34" charset="0"/>
              </a:rPr>
              <a:t>VA Form 10-10EZ</a:t>
            </a:r>
            <a:r>
              <a:rPr lang="en-US" sz="1200" b="0" i="0">
                <a:effectLst/>
                <a:latin typeface="Arial" panose="020B0604020202020204" pitchFamily="34" charset="0"/>
                <a:cs typeface="Arial" panose="020B0604020202020204" pitchFamily="34" charset="0"/>
              </a:rPr>
              <a:t> </a:t>
            </a:r>
            <a:r>
              <a:rPr lang="en-US" sz="1200" b="0" i="0">
                <a:solidFill>
                  <a:srgbClr val="000000"/>
                </a:solidFill>
                <a:effectLst/>
                <a:latin typeface="Arial" panose="020B0604020202020204" pitchFamily="34" charset="0"/>
                <a:cs typeface="Arial" panose="020B0604020202020204" pitchFamily="34" charset="0"/>
              </a:rPr>
              <a:t>to: </a:t>
            </a:r>
          </a:p>
          <a:p>
            <a:pPr algn="l" rtl="0" fontAlgn="base"/>
            <a:r>
              <a:rPr lang="en-US" sz="1200">
                <a:solidFill>
                  <a:srgbClr val="000000"/>
                </a:solidFill>
                <a:latin typeface="Arial" panose="020B0604020202020204" pitchFamily="34" charset="0"/>
                <a:cs typeface="Arial" panose="020B0604020202020204" pitchFamily="34" charset="0"/>
              </a:rPr>
              <a:t>	</a:t>
            </a:r>
            <a:r>
              <a:rPr lang="en-US" sz="1200" b="0" i="0">
                <a:solidFill>
                  <a:srgbClr val="000000"/>
                </a:solidFill>
                <a:effectLst/>
                <a:latin typeface="Arial" panose="020B0604020202020204" pitchFamily="34" charset="0"/>
                <a:cs typeface="Arial" panose="020B0604020202020204" pitchFamily="34" charset="0"/>
              </a:rPr>
              <a:t>Health Eligibility Center </a:t>
            </a:r>
            <a:br>
              <a:rPr lang="en-US" sz="1200" b="0" i="0">
                <a:solidFill>
                  <a:srgbClr val="000000"/>
                </a:solidFill>
                <a:effectLst/>
                <a:latin typeface="Arial" panose="020B0604020202020204" pitchFamily="34" charset="0"/>
                <a:cs typeface="Arial" panose="020B0604020202020204" pitchFamily="34" charset="0"/>
              </a:rPr>
            </a:br>
            <a:r>
              <a:rPr lang="en-US" sz="1200" b="0" i="0">
                <a:solidFill>
                  <a:srgbClr val="000000"/>
                </a:solidFill>
                <a:effectLst/>
                <a:latin typeface="Arial" panose="020B0604020202020204" pitchFamily="34" charset="0"/>
                <a:cs typeface="Arial" panose="020B0604020202020204" pitchFamily="34" charset="0"/>
              </a:rPr>
              <a:t>	2957 Clairmont Rd., Suite 200 </a:t>
            </a:r>
            <a:br>
              <a:rPr lang="en-US" sz="1200" b="0" i="0">
                <a:solidFill>
                  <a:srgbClr val="000000"/>
                </a:solidFill>
                <a:effectLst/>
                <a:latin typeface="Arial" panose="020B0604020202020204" pitchFamily="34" charset="0"/>
                <a:cs typeface="Arial" panose="020B0604020202020204" pitchFamily="34" charset="0"/>
              </a:rPr>
            </a:br>
            <a:r>
              <a:rPr lang="en-US" sz="1200" b="0" i="0">
                <a:solidFill>
                  <a:srgbClr val="000000"/>
                </a:solidFill>
                <a:effectLst/>
                <a:latin typeface="Arial" panose="020B0604020202020204" pitchFamily="34" charset="0"/>
                <a:cs typeface="Arial" panose="020B0604020202020204" pitchFamily="34" charset="0"/>
              </a:rPr>
              <a:t>	Atlanta, GA 30329 </a:t>
            </a:r>
            <a:br>
              <a:rPr lang="en-US" sz="1200" b="0" i="0">
                <a:solidFill>
                  <a:srgbClr val="000000"/>
                </a:solidFill>
                <a:effectLst/>
                <a:latin typeface="Arial" panose="020B0604020202020204" pitchFamily="34" charset="0"/>
                <a:cs typeface="Arial" panose="020B0604020202020204" pitchFamily="34" charset="0"/>
              </a:rPr>
            </a:br>
            <a:endParaRPr lang="en-US" sz="1200" b="0" i="0">
              <a:solidFill>
                <a:srgbClr val="000000"/>
              </a:solidFill>
              <a:effectLst/>
              <a:latin typeface="Arial" panose="020B0604020202020204" pitchFamily="34" charset="0"/>
              <a:cs typeface="Arial" panose="020B0604020202020204" pitchFamily="34" charset="0"/>
            </a:endParaRPr>
          </a:p>
          <a:p>
            <a:pPr algn="l" rtl="0" fontAlgn="base">
              <a:buFont typeface="+mj-lt"/>
              <a:buAutoNum type="arabicPeriod" startAt="4"/>
            </a:pPr>
            <a:r>
              <a:rPr lang="en-US" sz="1200" b="0" i="0">
                <a:solidFill>
                  <a:srgbClr val="000000"/>
                </a:solidFill>
                <a:effectLst/>
                <a:latin typeface="Arial" panose="020B0604020202020204" pitchFamily="34" charset="0"/>
                <a:cs typeface="Arial" panose="020B0604020202020204" pitchFamily="34" charset="0"/>
              </a:rPr>
              <a:t> In person at </a:t>
            </a:r>
            <a:r>
              <a:rPr lang="en-US" sz="1200" b="0" i="0" strike="noStrike">
                <a:effectLst/>
                <a:latin typeface="Arial" panose="020B0604020202020204" pitchFamily="34" charset="0"/>
                <a:cs typeface="Arial" panose="020B0604020202020204" pitchFamily="34" charset="0"/>
              </a:rPr>
              <a:t>the nearest VA medical center or clinic</a:t>
            </a:r>
            <a:r>
              <a:rPr lang="en-US" sz="1200" b="0" i="0">
                <a:effectLst/>
                <a:latin typeface="Arial" panose="020B0604020202020204" pitchFamily="34" charset="0"/>
                <a:cs typeface="Arial" panose="020B0604020202020204" pitchFamily="34" charset="0"/>
              </a:rPr>
              <a:t> </a:t>
            </a:r>
          </a:p>
          <a:p>
            <a:endParaRPr lang="en-US"/>
          </a:p>
        </p:txBody>
      </p:sp>
      <p:sp>
        <p:nvSpPr>
          <p:cNvPr id="4" name="Slide Number Placeholder 3"/>
          <p:cNvSpPr>
            <a:spLocks noGrp="1"/>
          </p:cNvSpPr>
          <p:nvPr>
            <p:ph type="sldNum" sz="quarter" idx="5"/>
          </p:nvPr>
        </p:nvSpPr>
        <p:spPr/>
        <p:txBody>
          <a:bodyPr/>
          <a:lstStyle/>
          <a:p>
            <a:fld id="{8A95D0D6-F36D-441F-B879-83D0640AF70E}" type="slidenum">
              <a:rPr lang="en-US" smtClean="0"/>
              <a:t>9</a:t>
            </a:fld>
            <a:endParaRPr lang="en-US"/>
          </a:p>
        </p:txBody>
      </p:sp>
    </p:spTree>
    <p:extLst>
      <p:ext uri="{BB962C8B-B14F-4D97-AF65-F5344CB8AC3E}">
        <p14:creationId xmlns:p14="http://schemas.microsoft.com/office/powerpoint/2010/main" val="57626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4" name="Rectangle 3"/>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1"/>
            <a:ext cx="12192000" cy="640080"/>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192696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188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9871456" cy="487362"/>
          </a:xfrm>
          <a:prstGeom prst="rect">
            <a:avLst/>
          </a:prstGeom>
        </p:spPr>
        <p:txBody>
          <a:bodyPr vert="horz" anchor="b"/>
          <a:lstStyle>
            <a:lvl1pPr algn="l">
              <a:defRPr sz="32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609600" y="1143003"/>
            <a:ext cx="10972800" cy="4983163"/>
          </a:xfrm>
          <a:prstGeom prst="rect">
            <a:avLst/>
          </a:prstGeom>
        </p:spPr>
        <p:txBody>
          <a:bodyPr/>
          <a:lstStyle>
            <a:lvl1pPr marL="263776" marR="0" indent="-263776" algn="l" defTabSz="844083" rtl="0" eaLnBrk="1" fontAlgn="auto" latinLnBrk="0" hangingPunct="1">
              <a:lnSpc>
                <a:spcPct val="100000"/>
              </a:lnSpc>
              <a:spcBef>
                <a:spcPts val="554"/>
              </a:spcBef>
              <a:spcAft>
                <a:spcPts val="0"/>
              </a:spcAft>
              <a:buClrTx/>
              <a:buSzTx/>
              <a:buFont typeface="Arial" charset="0"/>
              <a:buChar char="•"/>
              <a:tabLst/>
              <a:defRPr kumimoji="0" lang="en-US" sz="1600" b="0" i="0" u="none" strike="noStrike" kern="1200" cap="none" spc="0" normalizeH="0" baseline="0" noProof="0">
                <a:ln>
                  <a:noFill/>
                </a:ln>
                <a:solidFill>
                  <a:srgbClr val="000000"/>
                </a:solidFill>
                <a:effectLst/>
                <a:uLnTx/>
                <a:uFillTx/>
                <a:latin typeface="+mn-lt"/>
              </a:defRPr>
            </a:lvl1pPr>
            <a:lvl2pPr marL="476262" marR="0" indent="-225675" algn="l" defTabSz="844083" rtl="0" eaLnBrk="1" fontAlgn="auto" latinLnBrk="0" hangingPunct="1">
              <a:lnSpc>
                <a:spcPct val="100000"/>
              </a:lnSpc>
              <a:spcBef>
                <a:spcPts val="0"/>
              </a:spcBef>
              <a:spcAft>
                <a:spcPts val="0"/>
              </a:spcAft>
              <a:buClrTx/>
              <a:buSzTx/>
              <a:buFont typeface="LucidaGrande" charset="0"/>
              <a:buChar char="-"/>
              <a:tabLst/>
              <a:defRPr sz="1600">
                <a:latin typeface="+mn-lt"/>
              </a:defRPr>
            </a:lvl2pPr>
            <a:lvl3pPr marL="675266" marR="0" indent="-211021" algn="l" defTabSz="844083" rtl="0" eaLnBrk="1" fontAlgn="auto" latinLnBrk="0" hangingPunct="1">
              <a:lnSpc>
                <a:spcPct val="100000"/>
              </a:lnSpc>
              <a:spcBef>
                <a:spcPts val="0"/>
              </a:spcBef>
              <a:spcAft>
                <a:spcPts val="0"/>
              </a:spcAft>
              <a:buClrTx/>
              <a:buSzPct val="80000"/>
              <a:buFont typeface="Courier New" charset="0"/>
              <a:buChar char="o"/>
              <a:tabLst/>
              <a:defRPr kumimoji="0" lang="en-US" sz="1600" b="0" i="0" u="none" strike="noStrike" kern="1200" cap="none" spc="0" normalizeH="0" baseline="0" noProof="0">
                <a:ln>
                  <a:noFill/>
                </a:ln>
                <a:solidFill>
                  <a:srgbClr val="000000"/>
                </a:solidFill>
                <a:effectLst/>
                <a:uLnTx/>
                <a:uFillTx/>
                <a:latin typeface="Calibri" panose="020F0502020204030204"/>
              </a:defRPr>
            </a:lvl3pPr>
            <a:lvl4pPr marL="0" marR="0" indent="0" algn="l" defTabSz="844083" rtl="0" eaLnBrk="1" fontAlgn="auto" latinLnBrk="0" hangingPunct="1">
              <a:lnSpc>
                <a:spcPct val="100000"/>
              </a:lnSpc>
              <a:spcBef>
                <a:spcPts val="1662"/>
              </a:spcBef>
              <a:spcAft>
                <a:spcPts val="0"/>
              </a:spcAft>
              <a:buClrTx/>
              <a:buSzTx/>
              <a:buFont typeface=".AppleSystemUIFont" charset="-120"/>
              <a:buNone/>
              <a:tabLst/>
              <a:defRPr sz="1600">
                <a:latin typeface="+mn-lt"/>
              </a:defRPr>
            </a:lvl4pPr>
            <a:lvl5pPr marL="0" marR="0"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sz="1600">
                <a:latin typeface="+mn-lt"/>
              </a:defRPr>
            </a:lvl5pPr>
            <a:lvl6pPr marL="0" marR="0" indent="0" algn="l" defTabSz="844083" rtl="0" eaLnBrk="1" fontAlgn="auto" latinLnBrk="0" hangingPunct="1">
              <a:lnSpc>
                <a:spcPct val="100000"/>
              </a:lnSpc>
              <a:spcBef>
                <a:spcPts val="1108"/>
              </a:spcBef>
              <a:spcAft>
                <a:spcPts val="0"/>
              </a:spcAft>
              <a:buClrTx/>
              <a:buSzTx/>
              <a:buFontTx/>
              <a:buNone/>
              <a:tabLst/>
              <a:defRPr sz="1600"/>
            </a:lvl6pPr>
          </a:lstStyle>
          <a:p>
            <a:pPr marL="263776" marR="0" lvl="0" indent="-263776" algn="l" defTabSz="844083" rtl="0" eaLnBrk="1" fontAlgn="auto" latinLnBrk="0" hangingPunct="1">
              <a:lnSpc>
                <a:spcPct val="100000"/>
              </a:lnSpc>
              <a:spcBef>
                <a:spcPts val="554"/>
              </a:spcBef>
              <a:spcAft>
                <a:spcPts val="0"/>
              </a:spcAft>
              <a:buClrTx/>
              <a:buSzTx/>
              <a:buFont typeface="Arial" charset="0"/>
              <a:buChar char="•"/>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476262" marR="0" lvl="1" indent="-225675" algn="l" defTabSz="844083" rtl="0" eaLnBrk="1" fontAlgn="auto" latinLnBrk="0" hangingPunct="1">
              <a:lnSpc>
                <a:spcPct val="100000"/>
              </a:lnSpc>
              <a:spcBef>
                <a:spcPts val="0"/>
              </a:spcBef>
              <a:spcAft>
                <a:spcPts val="0"/>
              </a:spcAft>
              <a:buClrTx/>
              <a:buSzTx/>
              <a:buFont typeface="LucidaGrande" charset="0"/>
              <a:buChar char="-"/>
              <a:tabLst/>
              <a:defRPr/>
            </a:pPr>
            <a:r>
              <a:rPr kumimoji="0" lang="en-US" sz="1477"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675266" marR="0" lvl="2" indent="-211021" algn="l" defTabSz="844083" rtl="0" eaLnBrk="1" fontAlgn="auto" latinLnBrk="0" hangingPunct="1">
              <a:lnSpc>
                <a:spcPct val="100000"/>
              </a:lnSpc>
              <a:spcBef>
                <a:spcPts val="0"/>
              </a:spcBef>
              <a:spcAft>
                <a:spcPts val="0"/>
              </a:spcAft>
              <a:buClrTx/>
              <a:buSzPct val="80000"/>
              <a:buFont typeface="Courier New" charset="0"/>
              <a:buChar char="o"/>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844083" rtl="0" eaLnBrk="1" fontAlgn="auto" latinLnBrk="0" hangingPunct="1">
              <a:lnSpc>
                <a:spcPct val="100000"/>
              </a:lnSpc>
              <a:spcBef>
                <a:spcPts val="1662"/>
              </a:spcBef>
              <a:spcAft>
                <a:spcPts val="0"/>
              </a:spcAft>
              <a:buClrTx/>
              <a:buSzTx/>
              <a:buFont typeface=".AppleSystemUIFont" charset="-120"/>
              <a:buNone/>
              <a:tabLst/>
              <a:defRPr/>
            </a:pPr>
            <a:r>
              <a:rPr kumimoji="0" lang="en-US" sz="1477" b="1" i="0" u="none" strike="noStrike" kern="1200" cap="all" spc="92" normalizeH="0" baseline="0" noProof="0">
                <a:ln>
                  <a:noFill/>
                </a:ln>
                <a:solidFill>
                  <a:srgbClr val="243646"/>
                </a:solidFill>
                <a:effectLst/>
                <a:uLnTx/>
                <a:uFillTx/>
                <a:latin typeface="Calibri" charset="0"/>
                <a:cs typeface="Calibri" charset="0"/>
              </a:rPr>
              <a:t>Level 4 is an optional subhead</a:t>
            </a:r>
          </a:p>
          <a:p>
            <a:pPr marL="0" marR="0" lvl="4"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a:pPr>
            <a:r>
              <a:rPr kumimoji="0" lang="en-US" sz="1292"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844083" rtl="0" eaLnBrk="1" fontAlgn="auto" latinLnBrk="0" hangingPunct="1">
              <a:lnSpc>
                <a:spcPct val="100000"/>
              </a:lnSpc>
              <a:spcBef>
                <a:spcPts val="1108"/>
              </a:spcBef>
              <a:spcAft>
                <a:spcPts val="0"/>
              </a:spcAft>
              <a:buClrTx/>
              <a:buSzTx/>
              <a:buFontTx/>
              <a:buNone/>
              <a:tabLst/>
              <a:defRPr/>
            </a:pPr>
            <a:r>
              <a:rPr kumimoji="0" lang="en-US" sz="1015"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2046143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9871456" cy="487362"/>
          </a:xfrm>
          <a:prstGeom prst="rect">
            <a:avLst/>
          </a:prstGeom>
        </p:spPr>
        <p:txBody>
          <a:bodyPr vert="horz" anchor="b"/>
          <a:lstStyle>
            <a:lvl1pPr algn="l">
              <a:defRPr sz="3200" cap="all" baseline="0">
                <a:solidFill>
                  <a:schemeClr val="bg1"/>
                </a:solidFill>
                <a:latin typeface="+mj-lt"/>
              </a:defRPr>
            </a:lvl1pPr>
          </a:lstStyle>
          <a:p>
            <a:r>
              <a:rPr lang="en-US"/>
              <a:t>Click to edit Master title style</a:t>
            </a:r>
          </a:p>
        </p:txBody>
      </p:sp>
      <p:sp>
        <p:nvSpPr>
          <p:cNvPr id="6" name="Content Placeholder 2"/>
          <p:cNvSpPr>
            <a:spLocks noGrp="1"/>
          </p:cNvSpPr>
          <p:nvPr>
            <p:ph idx="1" hasCustomPrompt="1"/>
          </p:nvPr>
        </p:nvSpPr>
        <p:spPr>
          <a:xfrm>
            <a:off x="609600" y="1143003"/>
            <a:ext cx="10972800" cy="4983163"/>
          </a:xfrm>
          <a:prstGeom prst="rect">
            <a:avLst/>
          </a:prstGeom>
        </p:spPr>
        <p:txBody>
          <a:bodyPr/>
          <a:lstStyle>
            <a:lvl1pPr marL="263776" marR="0" indent="-263776" algn="l" defTabSz="844083" rtl="0" eaLnBrk="1" fontAlgn="auto" latinLnBrk="0" hangingPunct="1">
              <a:lnSpc>
                <a:spcPct val="100000"/>
              </a:lnSpc>
              <a:spcBef>
                <a:spcPts val="554"/>
              </a:spcBef>
              <a:spcAft>
                <a:spcPts val="0"/>
              </a:spcAft>
              <a:buClrTx/>
              <a:buSzTx/>
              <a:buFont typeface="Arial" charset="0"/>
              <a:buChar char="•"/>
              <a:tabLst/>
              <a:defRPr kumimoji="0" lang="en-US" sz="1600" b="0" i="0" u="none" strike="noStrike" kern="1200" cap="none" spc="0" normalizeH="0" baseline="0" noProof="0">
                <a:ln>
                  <a:noFill/>
                </a:ln>
                <a:solidFill>
                  <a:srgbClr val="000000"/>
                </a:solidFill>
                <a:effectLst/>
                <a:uLnTx/>
                <a:uFillTx/>
                <a:latin typeface="+mn-lt"/>
              </a:defRPr>
            </a:lvl1pPr>
            <a:lvl2pPr marL="476262" marR="0" indent="-225675" algn="l" defTabSz="844083" rtl="0" eaLnBrk="1" fontAlgn="auto" latinLnBrk="0" hangingPunct="1">
              <a:lnSpc>
                <a:spcPct val="100000"/>
              </a:lnSpc>
              <a:spcBef>
                <a:spcPts val="0"/>
              </a:spcBef>
              <a:spcAft>
                <a:spcPts val="0"/>
              </a:spcAft>
              <a:buClrTx/>
              <a:buSzTx/>
              <a:buFont typeface="LucidaGrande" charset="0"/>
              <a:buChar char="-"/>
              <a:tabLst/>
              <a:defRPr sz="1600">
                <a:latin typeface="+mn-lt"/>
              </a:defRPr>
            </a:lvl2pPr>
            <a:lvl3pPr marL="675266" marR="0" indent="-211021" algn="l" defTabSz="844083" rtl="0" eaLnBrk="1" fontAlgn="auto" latinLnBrk="0" hangingPunct="1">
              <a:lnSpc>
                <a:spcPct val="100000"/>
              </a:lnSpc>
              <a:spcBef>
                <a:spcPts val="0"/>
              </a:spcBef>
              <a:spcAft>
                <a:spcPts val="0"/>
              </a:spcAft>
              <a:buClrTx/>
              <a:buSzPct val="80000"/>
              <a:buFont typeface="Courier New" charset="0"/>
              <a:buChar char="o"/>
              <a:tabLst/>
              <a:defRPr kumimoji="0" lang="en-US" sz="1600" b="0" i="0" u="none" strike="noStrike" kern="1200" cap="none" spc="0" normalizeH="0" baseline="0" noProof="0">
                <a:ln>
                  <a:noFill/>
                </a:ln>
                <a:solidFill>
                  <a:srgbClr val="000000"/>
                </a:solidFill>
                <a:effectLst/>
                <a:uLnTx/>
                <a:uFillTx/>
                <a:latin typeface="Calibri" panose="020F0502020204030204"/>
              </a:defRPr>
            </a:lvl3pPr>
            <a:lvl4pPr marL="0" marR="0" indent="0" algn="l" defTabSz="844083" rtl="0" eaLnBrk="1" fontAlgn="auto" latinLnBrk="0" hangingPunct="1">
              <a:lnSpc>
                <a:spcPct val="100000"/>
              </a:lnSpc>
              <a:spcBef>
                <a:spcPts val="1662"/>
              </a:spcBef>
              <a:spcAft>
                <a:spcPts val="0"/>
              </a:spcAft>
              <a:buClrTx/>
              <a:buSzTx/>
              <a:buFont typeface=".AppleSystemUIFont" charset="-120"/>
              <a:buNone/>
              <a:tabLst/>
              <a:defRPr sz="1600">
                <a:latin typeface="+mn-lt"/>
              </a:defRPr>
            </a:lvl4pPr>
            <a:lvl5pPr marL="0" marR="0"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sz="1600">
                <a:latin typeface="+mn-lt"/>
              </a:defRPr>
            </a:lvl5pPr>
            <a:lvl6pPr marL="0" marR="0" indent="0" algn="l" defTabSz="844083" rtl="0" eaLnBrk="1" fontAlgn="auto" latinLnBrk="0" hangingPunct="1">
              <a:lnSpc>
                <a:spcPct val="100000"/>
              </a:lnSpc>
              <a:spcBef>
                <a:spcPts val="1108"/>
              </a:spcBef>
              <a:spcAft>
                <a:spcPts val="0"/>
              </a:spcAft>
              <a:buClrTx/>
              <a:buSzTx/>
              <a:buFontTx/>
              <a:buNone/>
              <a:tabLst/>
              <a:defRPr sz="1600"/>
            </a:lvl6pPr>
          </a:lstStyle>
          <a:p>
            <a:pPr marL="263776" marR="0" lvl="0" indent="-263776" algn="l" defTabSz="844083" rtl="0" eaLnBrk="1" fontAlgn="auto" latinLnBrk="0" hangingPunct="1">
              <a:lnSpc>
                <a:spcPct val="100000"/>
              </a:lnSpc>
              <a:spcBef>
                <a:spcPts val="554"/>
              </a:spcBef>
              <a:spcAft>
                <a:spcPts val="0"/>
              </a:spcAft>
              <a:buClrTx/>
              <a:buSzTx/>
              <a:buFont typeface="Arial" charset="0"/>
              <a:buChar char="•"/>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Level 1 is used for body text. The bullet is optional and may be removed. </a:t>
            </a:r>
            <a:b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b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Click “indent more” to access additional text styles.</a:t>
            </a:r>
          </a:p>
          <a:p>
            <a:pPr marL="476262" marR="0" lvl="1" indent="-225675" algn="l" defTabSz="844083" rtl="0" eaLnBrk="1" fontAlgn="auto" latinLnBrk="0" hangingPunct="1">
              <a:lnSpc>
                <a:spcPct val="100000"/>
              </a:lnSpc>
              <a:spcBef>
                <a:spcPts val="0"/>
              </a:spcBef>
              <a:spcAft>
                <a:spcPts val="0"/>
              </a:spcAft>
              <a:buClrTx/>
              <a:buSzTx/>
              <a:buFont typeface="LucidaGrande" charset="0"/>
              <a:buChar char="-"/>
              <a:tabLst/>
              <a:defRPr/>
            </a:pPr>
            <a:r>
              <a:rPr kumimoji="0" lang="en-US" sz="1477" b="0" i="0" u="none" strike="noStrike" kern="1200" cap="none" spc="0" normalizeH="0" baseline="0" noProof="0">
                <a:ln>
                  <a:noFill/>
                </a:ln>
                <a:solidFill>
                  <a:srgbClr val="000000"/>
                </a:solidFill>
                <a:effectLst/>
                <a:uLnTx/>
                <a:uFillTx/>
                <a:latin typeface="Calibri" charset="0"/>
                <a:cs typeface="Calibri" charset="0"/>
              </a:rPr>
              <a:t>Second level is a nested text bullet</a:t>
            </a:r>
          </a:p>
          <a:p>
            <a:pPr marL="675266" marR="0" lvl="2" indent="-211021" algn="l" defTabSz="844083" rtl="0" eaLnBrk="1" fontAlgn="auto" latinLnBrk="0" hangingPunct="1">
              <a:lnSpc>
                <a:spcPct val="100000"/>
              </a:lnSpc>
              <a:spcBef>
                <a:spcPts val="0"/>
              </a:spcBef>
              <a:spcAft>
                <a:spcPts val="0"/>
              </a:spcAft>
              <a:buClrTx/>
              <a:buSzPct val="80000"/>
              <a:buFont typeface="Courier New" charset="0"/>
              <a:buChar char="o"/>
              <a:tabLst/>
              <a:defRPr/>
            </a:pPr>
            <a:r>
              <a:rPr kumimoji="0" lang="en-US" sz="1477" b="0" i="0" u="none" strike="noStrike" kern="1200" cap="none" spc="0" normalizeH="0" baseline="0" noProof="0">
                <a:ln>
                  <a:noFill/>
                </a:ln>
                <a:solidFill>
                  <a:srgbClr val="000000"/>
                </a:solidFill>
                <a:effectLst/>
                <a:uLnTx/>
                <a:uFillTx/>
                <a:latin typeface="Calibri" panose="020F0502020204030204"/>
                <a:ea typeface="+mn-ea"/>
                <a:cs typeface="+mn-cs"/>
              </a:rPr>
              <a:t>Third level is a nested text bullet. </a:t>
            </a:r>
          </a:p>
          <a:p>
            <a:pPr marL="0" marR="0" lvl="3" indent="0" algn="l" defTabSz="844083" rtl="0" eaLnBrk="1" fontAlgn="auto" latinLnBrk="0" hangingPunct="1">
              <a:lnSpc>
                <a:spcPct val="100000"/>
              </a:lnSpc>
              <a:spcBef>
                <a:spcPts val="1662"/>
              </a:spcBef>
              <a:spcAft>
                <a:spcPts val="0"/>
              </a:spcAft>
              <a:buClrTx/>
              <a:buSzTx/>
              <a:buFont typeface=".AppleSystemUIFont" charset="-120"/>
              <a:buNone/>
              <a:tabLst/>
              <a:defRPr/>
            </a:pPr>
            <a:r>
              <a:rPr kumimoji="0" lang="en-US" sz="1477" b="1" i="0" u="none" strike="noStrike" kern="1200" cap="all" spc="92" normalizeH="0" baseline="0" noProof="0">
                <a:ln>
                  <a:noFill/>
                </a:ln>
                <a:solidFill>
                  <a:srgbClr val="243646"/>
                </a:solidFill>
                <a:effectLst/>
                <a:uLnTx/>
                <a:uFillTx/>
                <a:latin typeface="Calibri" charset="0"/>
                <a:cs typeface="Calibri" charset="0"/>
              </a:rPr>
              <a:t>Level 4 is an optional subhead</a:t>
            </a:r>
          </a:p>
          <a:p>
            <a:pPr marL="0" marR="0" lvl="4" indent="0" algn="l" defTabSz="844083" rtl="0" eaLnBrk="1" fontAlgn="auto" latinLnBrk="0" hangingPunct="1">
              <a:lnSpc>
                <a:spcPct val="100000"/>
              </a:lnSpc>
              <a:spcBef>
                <a:spcPts val="554"/>
              </a:spcBef>
              <a:spcAft>
                <a:spcPts val="554"/>
              </a:spcAft>
              <a:buClrTx/>
              <a:buSzTx/>
              <a:buFont typeface="Arial" panose="020B0604020202020204" pitchFamily="34" charset="0"/>
              <a:buNone/>
              <a:tabLst/>
              <a:defRPr/>
            </a:pPr>
            <a:r>
              <a:rPr kumimoji="0" lang="en-US" sz="1292" b="0" i="1" u="none" strike="noStrike" kern="1200" cap="none" spc="0" normalizeH="0" baseline="0" noProof="0">
                <a:ln>
                  <a:noFill/>
                </a:ln>
                <a:solidFill>
                  <a:srgbClr val="000000"/>
                </a:solidFill>
                <a:effectLst/>
                <a:uLnTx/>
                <a:uFillTx/>
                <a:latin typeface="Georgia" charset="0"/>
              </a:rPr>
              <a:t>Level 5 is an optional short description. </a:t>
            </a:r>
          </a:p>
          <a:p>
            <a:pPr marL="0" marR="0" lvl="5" indent="0" algn="l" defTabSz="844083" rtl="0" eaLnBrk="1" fontAlgn="auto" latinLnBrk="0" hangingPunct="1">
              <a:lnSpc>
                <a:spcPct val="100000"/>
              </a:lnSpc>
              <a:spcBef>
                <a:spcPts val="1108"/>
              </a:spcBef>
              <a:spcAft>
                <a:spcPts val="0"/>
              </a:spcAft>
              <a:buClrTx/>
              <a:buSzTx/>
              <a:buFontTx/>
              <a:buNone/>
              <a:tabLst/>
              <a:defRPr/>
            </a:pPr>
            <a:r>
              <a:rPr kumimoji="0" lang="en-US" sz="1015" b="0" i="1" u="none" strike="noStrike" kern="1200" cap="none" spc="0" normalizeH="0" baseline="0" noProof="0">
                <a:ln>
                  <a:noFill/>
                </a:ln>
                <a:solidFill>
                  <a:srgbClr val="000000"/>
                </a:solidFill>
                <a:effectLst/>
                <a:uLnTx/>
                <a:uFillTx/>
                <a:latin typeface="Calibri" charset="0"/>
                <a:cs typeface="Calibri" charset="0"/>
              </a:rPr>
              <a:t>Level 6 is used for source information or footnotes.</a:t>
            </a:r>
          </a:p>
        </p:txBody>
      </p:sp>
      <p:sp>
        <p:nvSpPr>
          <p:cNvPr id="7" name="Slide Number Placeholder 10"/>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6B864F98-A3F4-4225-9B73-C923C3F85F37}" type="slidenum">
              <a:rPr lang="en-US"/>
              <a:pPr>
                <a:defRPr/>
              </a:pPr>
              <a:t>‹#›</a:t>
            </a:fld>
            <a:endParaRPr lang="en-US"/>
          </a:p>
        </p:txBody>
      </p:sp>
    </p:spTree>
    <p:extLst>
      <p:ext uri="{BB962C8B-B14F-4D97-AF65-F5344CB8AC3E}">
        <p14:creationId xmlns:p14="http://schemas.microsoft.com/office/powerpoint/2010/main" val="281552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81277" y="5584328"/>
            <a:ext cx="3112135" cy="699770"/>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47453" y="5538856"/>
            <a:ext cx="2600960" cy="69900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1" name="TextBox 10">
            <a:extLst>
              <a:ext uri="{FF2B5EF4-FFF2-40B4-BE49-F238E27FC236}">
                <a16:creationId xmlns:a16="http://schemas.microsoft.com/office/drawing/2014/main" id="{DC26813C-52C5-75CE-156B-CF08DDAC37D8}"/>
              </a:ext>
            </a:extLst>
          </p:cNvPr>
          <p:cNvSpPr txBox="1"/>
          <p:nvPr userDrawn="1"/>
        </p:nvSpPr>
        <p:spPr>
          <a:xfrm>
            <a:off x="3801533" y="6245196"/>
            <a:ext cx="4588933" cy="400110"/>
          </a:xfrm>
          <a:prstGeom prst="rect">
            <a:avLst/>
          </a:prstGeom>
          <a:noFill/>
        </p:spPr>
        <p:txBody>
          <a:bodyPr wrap="square" rtlCol="0">
            <a:spAutoFit/>
          </a:bodyPr>
          <a:lstStyle/>
          <a:p>
            <a:pPr algn="ctr"/>
            <a:endParaRPr lang="it-IT" sz="1000">
              <a:solidFill>
                <a:schemeClr val="tx1"/>
              </a:solidFill>
              <a:latin typeface="Arial" panose="020B0604020202020204" pitchFamily="34" charset="0"/>
              <a:cs typeface="Arial" panose="020B0604020202020204" pitchFamily="34" charset="0"/>
            </a:endParaRPr>
          </a:p>
          <a:p>
            <a:pPr algn="ctr"/>
            <a:r>
              <a:rPr lang="it-IT" sz="1000">
                <a:solidFill>
                  <a:schemeClr val="tx1"/>
                </a:solidFill>
                <a:latin typeface="Arial" panose="020B0604020202020204" pitchFamily="34" charset="0"/>
                <a:cs typeface="Arial" panose="020B0604020202020204" pitchFamily="34" charset="0"/>
              </a:rPr>
              <a:t>Updated March 2024</a:t>
            </a:r>
          </a:p>
        </p:txBody>
      </p:sp>
    </p:spTree>
    <p:extLst>
      <p:ext uri="{BB962C8B-B14F-4D97-AF65-F5344CB8AC3E}">
        <p14:creationId xmlns:p14="http://schemas.microsoft.com/office/powerpoint/2010/main" val="340412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lvl1pPr>
              <a:defRPr>
                <a:solidFill>
                  <a:srgbClr val="002F56"/>
                </a:solidFill>
              </a:defRPr>
            </a:lvl1p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1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algn="l">
              <a:spcBef>
                <a:spcPts val="0"/>
              </a:spcBef>
            </a:pPr>
            <a:r>
              <a:rPr lang="en-US" sz="2100">
                <a:latin typeface="Arial" panose="020B0604020202020204" pitchFamily="34" charset="0"/>
                <a:cs typeface="Arial" panose="020B0604020202020204" pitchFamily="34" charset="0"/>
              </a:rPr>
              <a:t>Presentation for:</a:t>
            </a:r>
          </a:p>
          <a:p>
            <a:pPr algn="l">
              <a:spcBef>
                <a:spcPts val="0"/>
              </a:spcBef>
            </a:pPr>
            <a:r>
              <a:rPr lang="en-US" sz="2100">
                <a:latin typeface="Arial" panose="020B0604020202020204" pitchFamily="34" charset="0"/>
                <a:cs typeface="Arial" panose="020B0604020202020204" pitchFamily="34" charset="0"/>
              </a:rPr>
              <a:t>Presented by:</a:t>
            </a:r>
          </a:p>
          <a:p>
            <a:pPr algn="l">
              <a:spcBef>
                <a:spcPts val="0"/>
              </a:spcBef>
            </a:pPr>
            <a:r>
              <a:rPr lang="en-US" sz="2100">
                <a:latin typeface="Arial" panose="020B0604020202020204" pitchFamily="34" charset="0"/>
                <a:cs typeface="Arial" panose="020B0604020202020204" pitchFamily="34" charset="0"/>
              </a:rPr>
              <a:t>Date of briefing:</a:t>
            </a:r>
          </a:p>
          <a:p>
            <a:endParaRPr lang="en-US"/>
          </a:p>
        </p:txBody>
      </p:sp>
      <p:sp>
        <p:nvSpPr>
          <p:cNvPr id="6" name="Title 1"/>
          <p:cNvSpPr txBox="1">
            <a:spLocks/>
          </p:cNvSpPr>
          <p:nvPr/>
        </p:nvSpPr>
        <p:spPr>
          <a:xfrm>
            <a:off x="838200" y="460502"/>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lgn="ctr">
              <a:defRPr/>
            </a:pPr>
            <a:r>
              <a:rPr lang="en-US" sz="2400">
                <a:solidFill>
                  <a:srgbClr val="002F56"/>
                </a:solidFill>
              </a:rPr>
              <a:t>VETERANS HEALTH ADMINISTRATION</a:t>
            </a:r>
          </a:p>
        </p:txBody>
      </p:sp>
      <p:sp>
        <p:nvSpPr>
          <p:cNvPr id="4" name="Slide Number Placeholder 3">
            <a:extLst>
              <a:ext uri="{FF2B5EF4-FFF2-40B4-BE49-F238E27FC236}">
                <a16:creationId xmlns:a16="http://schemas.microsoft.com/office/drawing/2014/main" id="{4C44D0A0-169D-4ADE-A8CA-41DDD30C3F5F}"/>
              </a:ext>
            </a:extLst>
          </p:cNvPr>
          <p:cNvSpPr>
            <a:spLocks noGrp="1"/>
          </p:cNvSpPr>
          <p:nvPr>
            <p:ph type="sldNum" sz="quarter" idx="10"/>
          </p:nvPr>
        </p:nvSpPr>
        <p:spPr/>
        <p:txBody>
          <a:bodyPr/>
          <a:lstStyle/>
          <a:p>
            <a:fld id="{71D2E955-1962-4AEE-8867-D22B674B3D18}" type="slidenum">
              <a:rPr lang="en-US" smtClean="0"/>
              <a:t>‹#›</a:t>
            </a:fld>
            <a:endParaRPr lang="en-US"/>
          </a:p>
        </p:txBody>
      </p:sp>
    </p:spTree>
    <p:extLst>
      <p:ext uri="{BB962C8B-B14F-4D97-AF65-F5344CB8AC3E}">
        <p14:creationId xmlns:p14="http://schemas.microsoft.com/office/powerpoint/2010/main" val="337444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18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4E1A64A7-1697-4790-9860-ED04C55EE188}"/>
              </a:ext>
            </a:extLst>
          </p:cNvPr>
          <p:cNvSpPr>
            <a:spLocks noGrp="1"/>
          </p:cNvSpPr>
          <p:nvPr>
            <p:ph type="sldNum" sz="quarter" idx="10"/>
          </p:nvPr>
        </p:nvSpPr>
        <p:spPr/>
        <p:txBody>
          <a:bodyPr/>
          <a:lstStyle>
            <a:lvl1pPr>
              <a:defRPr>
                <a:solidFill>
                  <a:schemeClr val="bg1">
                    <a:lumMod val="95000"/>
                  </a:schemeClr>
                </a:solidFill>
              </a:defRPr>
            </a:lvl1pPr>
          </a:lstStyle>
          <a:p>
            <a:fld id="{71D2E955-1962-4AEE-8867-D22B674B3D18}" type="slidenum">
              <a:rPr lang="en-US" smtClean="0"/>
              <a:pPr/>
              <a:t>‹#›</a:t>
            </a:fld>
            <a:endParaRPr lang="en-US"/>
          </a:p>
        </p:txBody>
      </p:sp>
    </p:spTree>
    <p:extLst>
      <p:ext uri="{BB962C8B-B14F-4D97-AF65-F5344CB8AC3E}">
        <p14:creationId xmlns:p14="http://schemas.microsoft.com/office/powerpoint/2010/main" val="265499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1800">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6CFC1BBC-FC1F-4FC3-9871-D9EEF0A9D2B8}"/>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2176878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Slide Number Placeholder 5">
            <a:extLst>
              <a:ext uri="{FF2B5EF4-FFF2-40B4-BE49-F238E27FC236}">
                <a16:creationId xmlns:a16="http://schemas.microsoft.com/office/drawing/2014/main" id="{4A81A43E-6603-4A31-9033-0EF6F866C534}"/>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162391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TextBox 7">
            <a:extLst>
              <a:ext uri="{FF2B5EF4-FFF2-40B4-BE49-F238E27FC236}">
                <a16:creationId xmlns:a16="http://schemas.microsoft.com/office/drawing/2014/main" id="{2FC159A0-58F4-43DB-B0E8-D342AC22CF72}"/>
              </a:ext>
            </a:extLst>
          </p:cNvPr>
          <p:cNvSpPr txBox="1"/>
          <p:nvPr/>
        </p:nvSpPr>
        <p:spPr>
          <a:xfrm rot="18989011">
            <a:off x="3045320" y="2830978"/>
            <a:ext cx="5689600" cy="1200329"/>
          </a:xfrm>
          <a:prstGeom prst="rect">
            <a:avLst/>
          </a:prstGeom>
          <a:noFill/>
        </p:spPr>
        <p:txBody>
          <a:bodyPr wrap="square" rtlCol="0">
            <a:spAutoFit/>
          </a:bodyPr>
          <a:lstStyle/>
          <a:p>
            <a:pPr algn="ctr"/>
            <a:r>
              <a:rPr lang="en-US" sz="7200">
                <a:solidFill>
                  <a:schemeClr val="bg1">
                    <a:lumMod val="85000"/>
                  </a:schemeClr>
                </a:solidFill>
              </a:rPr>
              <a:t>DRAFT</a:t>
            </a:r>
          </a:p>
        </p:txBody>
      </p:sp>
      <p:sp>
        <p:nvSpPr>
          <p:cNvPr id="6" name="Slide Number Placeholder 5">
            <a:extLst>
              <a:ext uri="{FF2B5EF4-FFF2-40B4-BE49-F238E27FC236}">
                <a16:creationId xmlns:a16="http://schemas.microsoft.com/office/drawing/2014/main" id="{3A917E63-1EFB-40F5-B375-624707CAACB8}"/>
              </a:ext>
            </a:extLst>
          </p:cNvPr>
          <p:cNvSpPr>
            <a:spLocks noGrp="1"/>
          </p:cNvSpPr>
          <p:nvPr>
            <p:ph type="sldNum" sz="quarter" idx="10"/>
          </p:nvPr>
        </p:nvSpPr>
        <p:spPr/>
        <p:txBody>
          <a:bodyPr/>
          <a:lstStyle/>
          <a:p>
            <a:fld id="{71D2E955-1962-4AEE-8867-D22B674B3D18}" type="slidenum">
              <a:rPr lang="en-US" smtClean="0"/>
              <a:pPr/>
              <a:t>‹#›</a:t>
            </a:fld>
            <a:endParaRPr lang="en-US"/>
          </a:p>
        </p:txBody>
      </p:sp>
    </p:spTree>
    <p:extLst>
      <p:ext uri="{BB962C8B-B14F-4D97-AF65-F5344CB8AC3E}">
        <p14:creationId xmlns:p14="http://schemas.microsoft.com/office/powerpoint/2010/main" val="3509818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281062" y="-1"/>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760">
              <a:solidFill>
                <a:srgbClr val="000000"/>
              </a:solidFill>
            </a:endParaRPr>
          </a:p>
        </p:txBody>
      </p:sp>
      <p:sp>
        <p:nvSpPr>
          <p:cNvPr id="2" name="Title 1"/>
          <p:cNvSpPr>
            <a:spLocks noGrp="1"/>
          </p:cNvSpPr>
          <p:nvPr>
            <p:ph type="ctrTitle"/>
          </p:nvPr>
        </p:nvSpPr>
        <p:spPr>
          <a:xfrm>
            <a:off x="1003189" y="1361281"/>
            <a:ext cx="10019719" cy="4223250"/>
          </a:xfrm>
        </p:spPr>
        <p:txBody>
          <a:bodyPr>
            <a:normAutofit/>
          </a:bodyPr>
          <a:lstStyle>
            <a:lvl1pPr algn="l">
              <a:defRPr sz="2785">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9"/>
            <a:ext cx="2844800" cy="365125"/>
          </a:xfrm>
          <a:prstGeom prst="rect">
            <a:avLst/>
          </a:prstGeom>
        </p:spPr>
        <p:txBody>
          <a:bodyPr vert="horz" lIns="38576" tIns="19289" rIns="38576" bIns="19289"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506" smtClean="0">
                <a:solidFill>
                  <a:prstClr val="white"/>
                </a:solidFill>
              </a:rPr>
              <a:pPr/>
              <a:t>‹#›</a:t>
            </a:fld>
            <a:endParaRPr lang="en-US" sz="506">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760311" y="5968717"/>
            <a:ext cx="2734235" cy="618007"/>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tretch>
            <a:fillRect/>
          </a:stretch>
        </p:blipFill>
        <p:spPr bwMode="auto">
          <a:xfrm>
            <a:off x="367340" y="5999323"/>
            <a:ext cx="2043893" cy="51910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Group 13"/>
          <p:cNvGrpSpPr/>
          <p:nvPr userDrawn="1"/>
        </p:nvGrpSpPr>
        <p:grpSpPr>
          <a:xfrm>
            <a:off x="0" y="1042229"/>
            <a:ext cx="12192000" cy="3224971"/>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 name="Rectangle 2"/>
            <p:cNvSpPr/>
            <p:nvPr userDrawn="1"/>
          </p:nvSpPr>
          <p:spPr>
            <a:xfrm>
              <a:off x="0" y="1295400"/>
              <a:ext cx="8263548" cy="16002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11" name="TextBox 10">
            <a:extLst>
              <a:ext uri="{FF2B5EF4-FFF2-40B4-BE49-F238E27FC236}">
                <a16:creationId xmlns:a16="http://schemas.microsoft.com/office/drawing/2014/main" id="{6CAF03CE-3549-2D84-2979-10A9A6620781}"/>
              </a:ext>
            </a:extLst>
          </p:cNvPr>
          <p:cNvSpPr txBox="1"/>
          <p:nvPr userDrawn="1"/>
        </p:nvSpPr>
        <p:spPr>
          <a:xfrm>
            <a:off x="3801533" y="6245196"/>
            <a:ext cx="4588933" cy="400110"/>
          </a:xfrm>
          <a:prstGeom prst="rect">
            <a:avLst/>
          </a:prstGeom>
          <a:noFill/>
        </p:spPr>
        <p:txBody>
          <a:bodyPr wrap="square" rtlCol="0">
            <a:spAutoFit/>
          </a:bodyPr>
          <a:lstStyle/>
          <a:p>
            <a:pPr algn="ctr"/>
            <a:endParaRPr lang="it-IT" sz="1000">
              <a:solidFill>
                <a:schemeClr val="tx1"/>
              </a:solidFill>
              <a:latin typeface="Arial" panose="020B0604020202020204" pitchFamily="34" charset="0"/>
              <a:cs typeface="Arial" panose="020B0604020202020204" pitchFamily="34" charset="0"/>
            </a:endParaRPr>
          </a:p>
          <a:p>
            <a:pPr algn="ctr"/>
            <a:r>
              <a:rPr lang="it-IT" sz="1000">
                <a:solidFill>
                  <a:schemeClr val="tx1"/>
                </a:solidFill>
                <a:latin typeface="Arial" panose="020B0604020202020204" pitchFamily="34" charset="0"/>
                <a:cs typeface="Arial" panose="020B0604020202020204" pitchFamily="34" charset="0"/>
              </a:rPr>
              <a:t>Updated March 2024</a:t>
            </a:r>
          </a:p>
        </p:txBody>
      </p:sp>
    </p:spTree>
    <p:extLst>
      <p:ext uri="{BB962C8B-B14F-4D97-AF65-F5344CB8AC3E}">
        <p14:creationId xmlns:p14="http://schemas.microsoft.com/office/powerpoint/2010/main" val="1759890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4" name="Rectangle 3"/>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5" name="Title 1"/>
          <p:cNvSpPr>
            <a:spLocks noGrp="1"/>
          </p:cNvSpPr>
          <p:nvPr>
            <p:ph type="title" hasCustomPrompt="1"/>
          </p:nvPr>
        </p:nvSpPr>
        <p:spPr>
          <a:xfrm>
            <a:off x="0" y="-76201"/>
            <a:ext cx="12192000" cy="640080"/>
          </a:xfrm>
        </p:spPr>
        <p:txBody>
          <a:bodyPr>
            <a:normAutofit/>
          </a:bodyPr>
          <a:lstStyle>
            <a:lvl1pPr>
              <a:defRPr b="1" baseline="0">
                <a:solidFill>
                  <a:schemeClr val="bg1"/>
                </a:solidFill>
              </a:defRPr>
            </a:lvl1pPr>
          </a:lstStyle>
          <a:p>
            <a:r>
              <a:rPr lang="en-US" sz="3600"/>
              <a:t>Click to edit Slide Master Style</a:t>
            </a:r>
            <a:endParaRPr lang="en-US" sz="3600" u="sng"/>
          </a:p>
        </p:txBody>
      </p:sp>
      <p:sp>
        <p:nvSpPr>
          <p:cNvPr id="6" name="Slide Number Placeholder 2">
            <a:extLst>
              <a:ext uri="{FF2B5EF4-FFF2-40B4-BE49-F238E27FC236}">
                <a16:creationId xmlns:a16="http://schemas.microsoft.com/office/drawing/2014/main" id="{3B6318EB-1370-2D4D-8813-75CEBC5EDBB0}"/>
              </a:ext>
            </a:extLst>
          </p:cNvPr>
          <p:cNvSpPr txBox="1">
            <a:spLocks/>
          </p:cNvSpPr>
          <p:nvPr userDrawn="1"/>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a:solidFill>
                <a:schemeClr val="accent6">
                  <a:lumMod val="90000"/>
                </a:schemeClr>
              </a:solidFill>
            </a:endParaRPr>
          </a:p>
        </p:txBody>
      </p:sp>
    </p:spTree>
    <p:extLst>
      <p:ext uri="{BB962C8B-B14F-4D97-AF65-F5344CB8AC3E}">
        <p14:creationId xmlns:p14="http://schemas.microsoft.com/office/powerpoint/2010/main" val="162611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p:nvSpPr>
        <p:spPr>
          <a:xfrm>
            <a:off x="9250441" y="6400233"/>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a:solidFill>
                <a:prstClr val="white"/>
              </a:solidFill>
            </a:endParaRPr>
          </a:p>
        </p:txBody>
      </p:sp>
    </p:spTree>
    <p:extLst>
      <p:ext uri="{BB962C8B-B14F-4D97-AF65-F5344CB8AC3E}">
        <p14:creationId xmlns:p14="http://schemas.microsoft.com/office/powerpoint/2010/main" val="89640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76201"/>
            <a:ext cx="12192000" cy="64008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1"/>
            <a:ext cx="12192000" cy="640080"/>
          </a:xfrm>
        </p:spPr>
        <p:txBody>
          <a:bodyPr>
            <a:normAutofit/>
          </a:bodyPr>
          <a:lstStyle>
            <a:lvl1pPr>
              <a:defRPr sz="2800"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347232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90601"/>
            <a:ext cx="10972800" cy="4525963"/>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76200"/>
            <a:ext cx="12192000" cy="63790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7" name="Title 1"/>
          <p:cNvSpPr>
            <a:spLocks noGrp="1"/>
          </p:cNvSpPr>
          <p:nvPr>
            <p:ph type="title" hasCustomPrompt="1"/>
          </p:nvPr>
        </p:nvSpPr>
        <p:spPr>
          <a:xfrm>
            <a:off x="0" y="-76200"/>
            <a:ext cx="12192000" cy="637903"/>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47157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3"/>
          <p:cNvSpPr/>
          <p:nvPr/>
        </p:nvSpPr>
        <p:spPr>
          <a:xfrm>
            <a:off x="0" y="-76200"/>
            <a:ext cx="12192000" cy="637903"/>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6" name="Title 1"/>
          <p:cNvSpPr>
            <a:spLocks noGrp="1"/>
          </p:cNvSpPr>
          <p:nvPr>
            <p:ph type="title" hasCustomPrompt="1"/>
          </p:nvPr>
        </p:nvSpPr>
        <p:spPr>
          <a:xfrm>
            <a:off x="0" y="-76200"/>
            <a:ext cx="12192000" cy="637903"/>
          </a:xfrm>
        </p:spPr>
        <p:txBody>
          <a:bodyPr>
            <a:normAutofit/>
          </a:bodyPr>
          <a:lstStyle>
            <a:lvl1pPr>
              <a:defRPr b="1" baseline="0">
                <a:solidFill>
                  <a:schemeClr val="bg1"/>
                </a:solidFill>
              </a:defRPr>
            </a:lvl1pPr>
          </a:lstStyle>
          <a:p>
            <a:r>
              <a:rPr lang="en-US" sz="3600"/>
              <a:t>Click to edit Slide Master Style</a:t>
            </a:r>
            <a:endParaRPr lang="en-US" sz="3600" u="sng"/>
          </a:p>
        </p:txBody>
      </p:sp>
    </p:spTree>
    <p:extLst>
      <p:ext uri="{BB962C8B-B14F-4D97-AF65-F5344CB8AC3E}">
        <p14:creationId xmlns:p14="http://schemas.microsoft.com/office/powerpoint/2010/main" val="238849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142"/>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857"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96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51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87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p:cNvGrpSpPr/>
          <p:nvPr/>
        </p:nvGrpSpPr>
        <p:grpSpPr>
          <a:xfrm>
            <a:off x="0" y="6140681"/>
            <a:ext cx="12192000" cy="731839"/>
            <a:chOff x="0" y="6140680"/>
            <a:chExt cx="9144000" cy="731839"/>
          </a:xfrm>
        </p:grpSpPr>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7200" y="6172200"/>
              <a:ext cx="1524000" cy="5461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descr="PPSeal.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53130" y="6184206"/>
              <a:ext cx="1933670" cy="641350"/>
            </a:xfrm>
            <a:prstGeom prst="rect">
              <a:avLst/>
            </a:prstGeom>
          </p:spPr>
        </p:pic>
      </p:grpSp>
      <p:sp>
        <p:nvSpPr>
          <p:cNvPr id="10" name="Slide Number Placeholder 2">
            <a:extLst>
              <a:ext uri="{FF2B5EF4-FFF2-40B4-BE49-F238E27FC236}">
                <a16:creationId xmlns:a16="http://schemas.microsoft.com/office/drawing/2014/main" id="{A5C64214-0FAB-4DC1-BD42-E427C35C67D3}"/>
              </a:ext>
            </a:extLst>
          </p:cNvPr>
          <p:cNvSpPr txBox="1">
            <a:spLocks/>
          </p:cNvSpPr>
          <p:nvPr/>
        </p:nvSpPr>
        <p:spPr>
          <a:xfrm>
            <a:off x="11665769" y="6334845"/>
            <a:ext cx="51284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57200"/>
            <a:fld id="{D983F1FA-211D-3044-9E35-958DFBC26156}" type="slidenum">
              <a:rPr lang="en-US" sz="1200" smtClean="0">
                <a:solidFill>
                  <a:schemeClr val="accent6">
                    <a:lumMod val="90000"/>
                  </a:schemeClr>
                </a:solidFill>
              </a:rPr>
              <a:pPr algn="ctr" defTabSz="457200"/>
              <a:t>‹#›</a:t>
            </a:fld>
            <a:endParaRPr lang="en-US" sz="1800">
              <a:solidFill>
                <a:schemeClr val="accent6">
                  <a:lumMod val="90000"/>
                </a:schemeClr>
              </a:solidFill>
            </a:endParaRPr>
          </a:p>
        </p:txBody>
      </p:sp>
      <p:sp>
        <p:nvSpPr>
          <p:cNvPr id="6" name="TextBox 5">
            <a:extLst>
              <a:ext uri="{FF2B5EF4-FFF2-40B4-BE49-F238E27FC236}">
                <a16:creationId xmlns:a16="http://schemas.microsoft.com/office/drawing/2014/main" id="{548C4FDD-73CE-8764-A8ED-211DB63FDA59}"/>
              </a:ext>
            </a:extLst>
          </p:cNvPr>
          <p:cNvSpPr txBox="1"/>
          <p:nvPr userDrawn="1"/>
        </p:nvSpPr>
        <p:spPr>
          <a:xfrm>
            <a:off x="3801533" y="6245196"/>
            <a:ext cx="4588933" cy="400110"/>
          </a:xfrm>
          <a:prstGeom prst="rect">
            <a:avLst/>
          </a:prstGeom>
          <a:noFill/>
        </p:spPr>
        <p:txBody>
          <a:bodyPr wrap="square" rtlCol="0">
            <a:spAutoFit/>
          </a:bodyPr>
          <a:lstStyle/>
          <a:p>
            <a:pPr algn="ctr"/>
            <a:endParaRPr lang="it-IT" sz="1000">
              <a:latin typeface="Arial" panose="020B0604020202020204" pitchFamily="34" charset="0"/>
              <a:cs typeface="Arial" panose="020B0604020202020204" pitchFamily="34" charset="0"/>
            </a:endParaRPr>
          </a:p>
          <a:p>
            <a:pPr algn="ctr"/>
            <a:r>
              <a:rPr lang="it-IT" sz="1000">
                <a:solidFill>
                  <a:schemeClr val="bg1"/>
                </a:solidFill>
                <a:latin typeface="Arial" panose="020B0604020202020204" pitchFamily="34" charset="0"/>
                <a:cs typeface="Arial" panose="020B0604020202020204" pitchFamily="34" charset="0"/>
              </a:rPr>
              <a:t>Updated March 2024</a:t>
            </a:r>
          </a:p>
        </p:txBody>
      </p:sp>
    </p:spTree>
    <p:extLst>
      <p:ext uri="{BB962C8B-B14F-4D97-AF65-F5344CB8AC3E}">
        <p14:creationId xmlns:p14="http://schemas.microsoft.com/office/powerpoint/2010/main" val="10979244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 id="2147483690" r:id="rId13"/>
  </p:sldLayoutIdLst>
  <p:hf hdr="0" ftr="0" dt="0"/>
  <p:txStyles>
    <p:titleStyle>
      <a:lvl1pPr algn="ctr"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45709" y="6271406"/>
            <a:ext cx="2388656" cy="491986"/>
          </a:xfrm>
          <a:prstGeom prst="rect">
            <a:avLst/>
          </a:prstGeom>
        </p:spPr>
      </p:pic>
      <p:pic>
        <p:nvPicPr>
          <p:cNvPr id="10" name="Picture 2" descr="C:\Users\vacoGrovem\AppData\Local\Microsoft\Windows\Temporary Internet Files\Content.Outlook\83QVOJUE\CHOOSE-VA-rev.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200" y="6172200"/>
            <a:ext cx="2159000"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a:extLst>
              <a:ext uri="{FF2B5EF4-FFF2-40B4-BE49-F238E27FC236}">
                <a16:creationId xmlns:a16="http://schemas.microsoft.com/office/drawing/2014/main" id="{24A0899C-301B-497D-9489-A6985143D9C3}"/>
              </a:ext>
            </a:extLst>
          </p:cNvPr>
          <p:cNvSpPr txBox="1">
            <a:spLocks/>
          </p:cNvSpPr>
          <p:nvPr/>
        </p:nvSpPr>
        <p:spPr>
          <a:xfrm>
            <a:off x="3805901" y="6332162"/>
            <a:ext cx="4100513" cy="365125"/>
          </a:xfrm>
          <a:prstGeom prst="rect">
            <a:avLst/>
          </a:prstGeom>
        </p:spPr>
        <p:txBody>
          <a:bodyPr lIns="68580" tIns="34290" rIns="68580" bIns="34290"/>
          <a:lstStyle>
            <a:defPPr>
              <a:defRPr lang="en-US"/>
            </a:defPPr>
            <a:lvl1pPr marL="0" algn="ctr" defTabSz="457200" rtl="0" eaLnBrk="1" latinLnBrk="0" hangingPunct="1">
              <a:defRPr lang="it-IT" sz="1200" kern="1200" dirty="0" smtClean="0">
                <a:solidFill>
                  <a:prstClr val="white"/>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it-IT" sz="900">
                <a:latin typeface="Calibri"/>
              </a:rPr>
              <a:t>Pre-Decisional Deliberative Document </a:t>
            </a:r>
          </a:p>
          <a:p>
            <a:pPr>
              <a:defRPr/>
            </a:pPr>
            <a:r>
              <a:rPr lang="it-IT" sz="900">
                <a:latin typeface="Calibri"/>
              </a:rPr>
              <a:t>Internal VA Use Only</a:t>
            </a:r>
          </a:p>
        </p:txBody>
      </p:sp>
      <p:sp>
        <p:nvSpPr>
          <p:cNvPr id="12" name="Rectangle 11">
            <a:extLst>
              <a:ext uri="{FF2B5EF4-FFF2-40B4-BE49-F238E27FC236}">
                <a16:creationId xmlns:a16="http://schemas.microsoft.com/office/drawing/2014/main" id="{F4956363-32C5-4104-8B30-BAC8A42388E4}"/>
              </a:ext>
            </a:extLst>
          </p:cNvPr>
          <p:cNvSpPr/>
          <p:nvPr/>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schemeClr val="bg1">
                  <a:lumMod val="95000"/>
                </a:schemeClr>
              </a:solidFill>
              <a:latin typeface="Arial" panose="020B0604020202020204" pitchFamily="34" charset="0"/>
              <a:cs typeface="Arial" panose="020B0604020202020204" pitchFamily="34" charset="0"/>
            </a:endParaRPr>
          </a:p>
        </p:txBody>
      </p:sp>
      <p:pic>
        <p:nvPicPr>
          <p:cNvPr id="13" name="Picture 12" descr="3. VA-PRIMARY-HORIZONTAL-WHITE-VECTOR2.png">
            <a:extLst>
              <a:ext uri="{FF2B5EF4-FFF2-40B4-BE49-F238E27FC236}">
                <a16:creationId xmlns:a16="http://schemas.microsoft.com/office/drawing/2014/main" id="{D331AC09-FDB8-4A7E-8266-40D199583D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14054" y="6249961"/>
            <a:ext cx="2492148" cy="537756"/>
          </a:xfrm>
          <a:prstGeom prst="rect">
            <a:avLst/>
          </a:prstGeom>
        </p:spPr>
      </p:pic>
      <p:pic>
        <p:nvPicPr>
          <p:cNvPr id="14" name="Picture 2" descr="C:\Users\vacoGrovem\AppData\Local\Microsoft\Windows\Temporary Internet Files\Content.Outlook\83QVOJUE\CHOOSE-VA-rev.png">
            <a:extLst>
              <a:ext uri="{FF2B5EF4-FFF2-40B4-BE49-F238E27FC236}">
                <a16:creationId xmlns:a16="http://schemas.microsoft.com/office/drawing/2014/main" id="{FF28AA47-0806-4EA7-9B65-D1D1545329D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108738"/>
            <a:ext cx="2492149" cy="654654"/>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17">
            <a:extLst>
              <a:ext uri="{FF2B5EF4-FFF2-40B4-BE49-F238E27FC236}">
                <a16:creationId xmlns:a16="http://schemas.microsoft.com/office/drawing/2014/main" id="{F9A3C2CD-2A2F-4A1C-AD40-219F5180B214}"/>
              </a:ext>
            </a:extLst>
          </p:cNvPr>
          <p:cNvSpPr>
            <a:spLocks noGrp="1"/>
          </p:cNvSpPr>
          <p:nvPr>
            <p:ph type="sldNum" sz="quarter" idx="4"/>
          </p:nvPr>
        </p:nvSpPr>
        <p:spPr>
          <a:xfrm>
            <a:off x="9296400" y="6400804"/>
            <a:ext cx="2743200" cy="365125"/>
          </a:xfrm>
          <a:prstGeom prst="rect">
            <a:avLst/>
          </a:prstGeom>
        </p:spPr>
        <p:txBody>
          <a:bodyPr vert="horz" lIns="91440" tIns="45720" rIns="91440" bIns="45720" rtlCol="0" anchor="ctr"/>
          <a:lstStyle>
            <a:lvl1pPr algn="r">
              <a:defRPr sz="900">
                <a:solidFill>
                  <a:schemeClr val="bg1">
                    <a:lumMod val="95000"/>
                  </a:schemeClr>
                </a:solidFill>
              </a:defRPr>
            </a:lvl1pPr>
          </a:lstStyle>
          <a:p>
            <a:fld id="{71D2E955-1962-4AEE-8867-D22B674B3D18}" type="slidenum">
              <a:rPr lang="en-US" smtClean="0"/>
              <a:pPr/>
              <a:t>‹#›</a:t>
            </a:fld>
            <a:endParaRPr lang="en-US"/>
          </a:p>
        </p:txBody>
      </p:sp>
      <p:sp>
        <p:nvSpPr>
          <p:cNvPr id="5" name="TextBox 4">
            <a:extLst>
              <a:ext uri="{FF2B5EF4-FFF2-40B4-BE49-F238E27FC236}">
                <a16:creationId xmlns:a16="http://schemas.microsoft.com/office/drawing/2014/main" id="{DF651310-2CD9-CC6F-D7D0-7BB905E90888}"/>
              </a:ext>
            </a:extLst>
          </p:cNvPr>
          <p:cNvSpPr txBox="1"/>
          <p:nvPr userDrawn="1"/>
        </p:nvSpPr>
        <p:spPr>
          <a:xfrm>
            <a:off x="3801533" y="6245196"/>
            <a:ext cx="4588933" cy="400110"/>
          </a:xfrm>
          <a:prstGeom prst="rect">
            <a:avLst/>
          </a:prstGeom>
          <a:noFill/>
        </p:spPr>
        <p:txBody>
          <a:bodyPr wrap="square" rtlCol="0">
            <a:spAutoFit/>
          </a:bodyPr>
          <a:lstStyle/>
          <a:p>
            <a:pPr algn="ctr"/>
            <a:endParaRPr lang="it-IT" sz="1000">
              <a:latin typeface="Arial" panose="020B0604020202020204" pitchFamily="34" charset="0"/>
              <a:cs typeface="Arial" panose="020B0604020202020204" pitchFamily="34" charset="0"/>
            </a:endParaRPr>
          </a:p>
          <a:p>
            <a:pPr algn="ctr"/>
            <a:r>
              <a:rPr lang="it-IT" sz="1000">
                <a:solidFill>
                  <a:schemeClr val="bg1"/>
                </a:solidFill>
                <a:latin typeface="Arial" panose="020B0604020202020204" pitchFamily="34" charset="0"/>
                <a:cs typeface="Arial" panose="020B0604020202020204" pitchFamily="34" charset="0"/>
              </a:rPr>
              <a:t>Updated March 2024</a:t>
            </a:r>
          </a:p>
        </p:txBody>
      </p:sp>
    </p:spTree>
    <p:extLst>
      <p:ext uri="{BB962C8B-B14F-4D97-AF65-F5344CB8AC3E}">
        <p14:creationId xmlns:p14="http://schemas.microsoft.com/office/powerpoint/2010/main" val="31622704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algn="ctr" defTabSz="3429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1.svg"/><Relationship Id="rId11" Type="http://schemas.openxmlformats.org/officeDocument/2006/relationships/hyperlink" Target="about:blank" TargetMode="External"/><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EECE-CAC1-4657-8E16-571F263934BE}"/>
              </a:ext>
            </a:extLst>
          </p:cNvPr>
          <p:cNvSpPr>
            <a:spLocks noGrp="1"/>
          </p:cNvSpPr>
          <p:nvPr>
            <p:ph type="ctrTitle"/>
          </p:nvPr>
        </p:nvSpPr>
        <p:spPr>
          <a:xfrm>
            <a:off x="253660" y="1731791"/>
            <a:ext cx="11442306" cy="734467"/>
          </a:xfrm>
        </p:spPr>
        <p:txBody>
          <a:bodyPr>
            <a:noAutofit/>
          </a:bodyPr>
          <a:lstStyle/>
          <a:p>
            <a:br>
              <a:rPr lang="en-US" sz="2800" b="1">
                <a:latin typeface="Arial"/>
                <a:cs typeface="Arial"/>
              </a:rPr>
            </a:br>
            <a:r>
              <a:rPr lang="en-US" sz="2800" b="1">
                <a:latin typeface="Arial"/>
                <a:cs typeface="Arial"/>
              </a:rPr>
              <a:t>Honoring our Promise to Address Comprehensive Toxics (PACT) Act of 2022 – 2024 Health Care Eligibility Changes</a:t>
            </a:r>
            <a:br>
              <a:rPr lang="en-US" sz="2800" b="1">
                <a:latin typeface="Arial"/>
                <a:cs typeface="Arial"/>
              </a:rPr>
            </a:br>
            <a:r>
              <a:rPr lang="en-US" sz="1600" b="1">
                <a:latin typeface="Arial"/>
                <a:cs typeface="Arial"/>
              </a:rPr>
              <a:t>VHA Veteran/Stakeholder Overview</a:t>
            </a:r>
            <a:br>
              <a:rPr lang="en-US" sz="2800" b="1">
                <a:latin typeface="Arial"/>
                <a:cs typeface="Arial"/>
              </a:rPr>
            </a:br>
            <a:br>
              <a:rPr lang="en-US" sz="2800" b="1">
                <a:latin typeface="Arial"/>
                <a:cs typeface="Arial"/>
              </a:rPr>
            </a:br>
            <a:endParaRPr lang="en-US" sz="2800">
              <a:latin typeface="Arial"/>
              <a:cs typeface="Arial"/>
            </a:endParaRPr>
          </a:p>
        </p:txBody>
      </p:sp>
      <p:sp>
        <p:nvSpPr>
          <p:cNvPr id="5" name="TextBox 4"/>
          <p:cNvSpPr txBox="1"/>
          <p:nvPr/>
        </p:nvSpPr>
        <p:spPr>
          <a:xfrm>
            <a:off x="5974813" y="2920537"/>
            <a:ext cx="4328531" cy="400110"/>
          </a:xfrm>
          <a:prstGeom prst="rect">
            <a:avLst/>
          </a:prstGeom>
          <a:noFill/>
        </p:spPr>
        <p:txBody>
          <a:bodyPr wrap="square" lIns="91440" tIns="45720" rIns="91440" bIns="45720" rtlCol="0" anchor="t">
            <a:spAutoFit/>
          </a:bodyPr>
          <a:lstStyle/>
          <a:p>
            <a:pPr marL="0" marR="0" lvl="0" indent="0" algn="r" defTabSz="51435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497D"/>
                </a:solidFill>
                <a:effectLst/>
                <a:uLnTx/>
                <a:uFillTx/>
                <a:latin typeface="Arial"/>
                <a:ea typeface="+mn-ea"/>
                <a:cs typeface="Arial"/>
              </a:rPr>
              <a:t>May 23, </a:t>
            </a:r>
            <a:r>
              <a:rPr kumimoji="0" lang="en-US" sz="2000" b="1" i="0" u="none" strike="noStrike" kern="1200" cap="none" spc="0" normalizeH="0" baseline="0" noProof="0" dirty="0">
                <a:ln>
                  <a:noFill/>
                </a:ln>
                <a:solidFill>
                  <a:srgbClr val="1F497D"/>
                </a:solidFill>
                <a:effectLst/>
                <a:uLnTx/>
                <a:uFillTx/>
                <a:latin typeface="Arial"/>
                <a:ea typeface="+mn-ea"/>
                <a:cs typeface="Arial"/>
              </a:rPr>
              <a:t>2024</a:t>
            </a:r>
          </a:p>
        </p:txBody>
      </p:sp>
      <p:sp>
        <p:nvSpPr>
          <p:cNvPr id="3" name="Rectangle 2">
            <a:extLst>
              <a:ext uri="{FF2B5EF4-FFF2-40B4-BE49-F238E27FC236}">
                <a16:creationId xmlns:a16="http://schemas.microsoft.com/office/drawing/2014/main" id="{B07E731F-5452-4EBC-B1B7-D2681D08E642}"/>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3275A719-3BD5-4A3A-B2D5-796E034C8FD6}"/>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E12A6858-5005-2CAC-FF90-0FDA96C70E9B}"/>
              </a:ext>
            </a:extLst>
          </p:cNvPr>
          <p:cNvPicPr>
            <a:picLocks noChangeAspect="1"/>
          </p:cNvPicPr>
          <p:nvPr/>
        </p:nvPicPr>
        <p:blipFill>
          <a:blip r:embed="rId3"/>
          <a:stretch>
            <a:fillRect/>
          </a:stretch>
        </p:blipFill>
        <p:spPr>
          <a:xfrm>
            <a:off x="2059031" y="2466258"/>
            <a:ext cx="5239529" cy="3493019"/>
          </a:xfrm>
          <a:prstGeom prst="rect">
            <a:avLst/>
          </a:prstGeom>
        </p:spPr>
      </p:pic>
    </p:spTree>
    <p:extLst>
      <p:ext uri="{BB962C8B-B14F-4D97-AF65-F5344CB8AC3E}">
        <p14:creationId xmlns:p14="http://schemas.microsoft.com/office/powerpoint/2010/main" val="3490780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8DCE-8C68-BD76-1977-A2C4CA96B04D}"/>
              </a:ext>
            </a:extLst>
          </p:cNvPr>
          <p:cNvSpPr>
            <a:spLocks noGrp="1"/>
          </p:cNvSpPr>
          <p:nvPr>
            <p:ph type="title"/>
          </p:nvPr>
        </p:nvSpPr>
        <p:spPr/>
        <p:txBody>
          <a:bodyPr>
            <a:normAutofit/>
          </a:bodyPr>
          <a:lstStyle/>
          <a:p>
            <a:r>
              <a:rPr lang="en-US" sz="2800"/>
              <a:t>Why VA?</a:t>
            </a:r>
          </a:p>
        </p:txBody>
      </p:sp>
      <p:sp>
        <p:nvSpPr>
          <p:cNvPr id="3" name="Content Placeholder 2">
            <a:extLst>
              <a:ext uri="{FF2B5EF4-FFF2-40B4-BE49-F238E27FC236}">
                <a16:creationId xmlns:a16="http://schemas.microsoft.com/office/drawing/2014/main" id="{8D185CE2-DF97-7E31-4F7A-AA511D6751DA}"/>
              </a:ext>
            </a:extLst>
          </p:cNvPr>
          <p:cNvSpPr>
            <a:spLocks noGrp="1"/>
          </p:cNvSpPr>
          <p:nvPr>
            <p:ph idx="1"/>
          </p:nvPr>
        </p:nvSpPr>
        <p:spPr/>
        <p:txBody>
          <a:bodyPr anchor="ctr"/>
          <a:lstStyle/>
          <a:p>
            <a:pPr algn="l" rtl="0" fontAlgn="base">
              <a:buFont typeface="Arial" panose="020B0604020202020204" pitchFamily="34" charset="0"/>
              <a:buChar char="•"/>
            </a:pPr>
            <a:r>
              <a:rPr lang="en-US" sz="2000" b="0" i="0">
                <a:solidFill>
                  <a:srgbClr val="000000"/>
                </a:solidFill>
                <a:effectLst/>
                <a:latin typeface="Arial" panose="020B0604020202020204" pitchFamily="34" charset="0"/>
              </a:rPr>
              <a:t>VA provides the best and most affordable health care for Veterans in America – and </a:t>
            </a:r>
            <a:r>
              <a:rPr lang="en-US" sz="2000" b="0" i="1">
                <a:solidFill>
                  <a:srgbClr val="000000"/>
                </a:solidFill>
                <a:effectLst/>
                <a:latin typeface="Arial" panose="020B0604020202020204" pitchFamily="34" charset="0"/>
              </a:rPr>
              <a:t>this</a:t>
            </a:r>
            <a:r>
              <a:rPr lang="en-US" sz="2000" b="0" i="0">
                <a:solidFill>
                  <a:srgbClr val="000000"/>
                </a:solidFill>
                <a:effectLst/>
                <a:latin typeface="Arial" panose="020B0604020202020204" pitchFamily="34" charset="0"/>
              </a:rPr>
              <a:t> is your chance to apply.   </a:t>
            </a:r>
          </a:p>
          <a:p>
            <a:pPr algn="l" rtl="0" fontAlgn="base">
              <a:buFont typeface="Arial" panose="020B0604020202020204" pitchFamily="34" charset="0"/>
              <a:buChar char="•"/>
            </a:pPr>
            <a:r>
              <a:rPr lang="en-US" sz="2000" b="0" i="0">
                <a:solidFill>
                  <a:srgbClr val="000000"/>
                </a:solidFill>
                <a:effectLst/>
                <a:latin typeface="Arial" panose="020B0604020202020204" pitchFamily="34" charset="0"/>
              </a:rPr>
              <a:t>Veterans who are enrolled in VA health care are proven to have better health outcomes than those who get their care elsewhere. And this year alone, VA has beaten non-VA hospitals in quality ratings </a:t>
            </a:r>
            <a:r>
              <a:rPr lang="en-US" sz="2000" b="0" i="1">
                <a:solidFill>
                  <a:srgbClr val="000000"/>
                </a:solidFill>
                <a:effectLst/>
                <a:latin typeface="Arial" panose="020B0604020202020204" pitchFamily="34" charset="0"/>
              </a:rPr>
              <a:t>and</a:t>
            </a:r>
            <a:r>
              <a:rPr lang="en-US" sz="2000" b="0" i="0">
                <a:solidFill>
                  <a:srgbClr val="000000"/>
                </a:solidFill>
                <a:effectLst/>
                <a:latin typeface="Arial" panose="020B0604020202020204" pitchFamily="34" charset="0"/>
              </a:rPr>
              <a:t> patient satisfaction ratings.  </a:t>
            </a:r>
          </a:p>
          <a:p>
            <a:pPr algn="l" rtl="0" fontAlgn="base">
              <a:buFont typeface="Arial" panose="020B0604020202020204" pitchFamily="34" charset="0"/>
              <a:buChar char="•"/>
            </a:pPr>
            <a:r>
              <a:rPr lang="en-US" sz="2000" b="0" i="0">
                <a:solidFill>
                  <a:srgbClr val="000000"/>
                </a:solidFill>
                <a:effectLst/>
                <a:latin typeface="Arial" panose="020B0604020202020204" pitchFamily="34" charset="0"/>
              </a:rPr>
              <a:t>That’s because our clinicians know Veterans – they often </a:t>
            </a:r>
            <a:r>
              <a:rPr lang="en-US" sz="2000" b="0" i="1">
                <a:solidFill>
                  <a:srgbClr val="000000"/>
                </a:solidFill>
                <a:effectLst/>
                <a:latin typeface="Arial" panose="020B0604020202020204" pitchFamily="34" charset="0"/>
              </a:rPr>
              <a:t>are</a:t>
            </a:r>
            <a:r>
              <a:rPr lang="en-US" sz="2000" b="0" i="0">
                <a:solidFill>
                  <a:srgbClr val="000000"/>
                </a:solidFill>
                <a:effectLst/>
                <a:latin typeface="Arial" panose="020B0604020202020204" pitchFamily="34" charset="0"/>
              </a:rPr>
              <a:t> Veterans – and they know exactly how to help.  </a:t>
            </a:r>
          </a:p>
          <a:p>
            <a:pPr algn="l" rtl="0" fontAlgn="base">
              <a:buFont typeface="Arial" panose="020B0604020202020204" pitchFamily="34" charset="0"/>
              <a:buChar char="•"/>
            </a:pPr>
            <a:r>
              <a:rPr lang="en-US" sz="2000" b="0" i="0">
                <a:solidFill>
                  <a:srgbClr val="000000"/>
                </a:solidFill>
                <a:effectLst/>
                <a:latin typeface="Arial" panose="020B0604020202020204" pitchFamily="34" charset="0"/>
              </a:rPr>
              <a:t>And VA health care isn’t only the best option for Veterans – it’s often the most affordable – with copays as low as $0 for prescriptions, urgent care, outpatient care, and more for some Veterans at VA.   </a:t>
            </a:r>
          </a:p>
          <a:p>
            <a:pPr algn="l" rtl="0" fontAlgn="base">
              <a:buFont typeface="Arial" panose="020B0604020202020204" pitchFamily="34" charset="0"/>
              <a:buChar char="•"/>
            </a:pPr>
            <a:r>
              <a:rPr lang="en-US" sz="2000" b="0" i="0">
                <a:solidFill>
                  <a:srgbClr val="000000"/>
                </a:solidFill>
                <a:effectLst/>
                <a:latin typeface="Arial" panose="020B0604020202020204" pitchFamily="34" charset="0"/>
              </a:rPr>
              <a:t>So don’t wait – get the world-class care you’ve earned. </a:t>
            </a:r>
          </a:p>
          <a:p>
            <a:endParaRPr lang="en-US"/>
          </a:p>
        </p:txBody>
      </p:sp>
      <p:sp>
        <p:nvSpPr>
          <p:cNvPr id="4" name="Slide Number Placeholder 3">
            <a:extLst>
              <a:ext uri="{FF2B5EF4-FFF2-40B4-BE49-F238E27FC236}">
                <a16:creationId xmlns:a16="http://schemas.microsoft.com/office/drawing/2014/main" id="{61386961-96C6-ACD8-7F44-D0B11BCFBD93}"/>
              </a:ext>
            </a:extLst>
          </p:cNvPr>
          <p:cNvSpPr>
            <a:spLocks noGrp="1"/>
          </p:cNvSpPr>
          <p:nvPr>
            <p:ph type="sldNum" sz="quarter" idx="10"/>
          </p:nvPr>
        </p:nvSpPr>
        <p:spPr/>
        <p:txBody>
          <a:bodyPr/>
          <a:lstStyle/>
          <a:p>
            <a:fld id="{71D2E955-1962-4AEE-8867-D22B674B3D18}" type="slidenum">
              <a:rPr lang="en-US" smtClean="0"/>
              <a:pPr/>
              <a:t>10</a:t>
            </a:fld>
            <a:endParaRPr lang="en-US"/>
          </a:p>
        </p:txBody>
      </p:sp>
    </p:spTree>
    <p:extLst>
      <p:ext uri="{BB962C8B-B14F-4D97-AF65-F5344CB8AC3E}">
        <p14:creationId xmlns:p14="http://schemas.microsoft.com/office/powerpoint/2010/main" val="1764684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85C6-83BF-1111-55E9-3319F4BA769E}"/>
              </a:ext>
            </a:extLst>
          </p:cNvPr>
          <p:cNvSpPr>
            <a:spLocks noGrp="1"/>
          </p:cNvSpPr>
          <p:nvPr>
            <p:ph type="title"/>
          </p:nvPr>
        </p:nvSpPr>
        <p:spPr/>
        <p:txBody>
          <a:bodyPr>
            <a:normAutofit/>
          </a:bodyPr>
          <a:lstStyle/>
          <a:p>
            <a:r>
              <a:rPr lang="en-US" sz="2800"/>
              <a:t>VA Toxic Exposure Screening Quick Facts</a:t>
            </a:r>
            <a:endParaRPr lang="en-US"/>
          </a:p>
        </p:txBody>
      </p:sp>
      <p:pic>
        <p:nvPicPr>
          <p:cNvPr id="9" name="Picture 8">
            <a:extLst>
              <a:ext uri="{FF2B5EF4-FFF2-40B4-BE49-F238E27FC236}">
                <a16:creationId xmlns:a16="http://schemas.microsoft.com/office/drawing/2014/main" id="{8259286A-7CE9-31FB-1E17-94FC2BD67D2A}"/>
              </a:ext>
            </a:extLst>
          </p:cNvPr>
          <p:cNvPicPr>
            <a:picLocks noChangeAspect="1"/>
          </p:cNvPicPr>
          <p:nvPr/>
        </p:nvPicPr>
        <p:blipFill>
          <a:blip r:embed="rId3"/>
          <a:stretch>
            <a:fillRect/>
          </a:stretch>
        </p:blipFill>
        <p:spPr>
          <a:xfrm>
            <a:off x="7847644" y="1257252"/>
            <a:ext cx="4191956" cy="2792891"/>
          </a:xfrm>
          <a:prstGeom prst="rect">
            <a:avLst/>
          </a:prstGeom>
        </p:spPr>
      </p:pic>
      <p:sp>
        <p:nvSpPr>
          <p:cNvPr id="10" name="Content Placeholder 4">
            <a:extLst>
              <a:ext uri="{FF2B5EF4-FFF2-40B4-BE49-F238E27FC236}">
                <a16:creationId xmlns:a16="http://schemas.microsoft.com/office/drawing/2014/main" id="{9FFED18D-1BAA-87F1-FC16-8F257CB254B4}"/>
              </a:ext>
            </a:extLst>
          </p:cNvPr>
          <p:cNvSpPr>
            <a:spLocks noGrp="1"/>
          </p:cNvSpPr>
          <p:nvPr>
            <p:ph idx="1"/>
          </p:nvPr>
        </p:nvSpPr>
        <p:spPr>
          <a:xfrm>
            <a:off x="293080" y="911588"/>
            <a:ext cx="7554564" cy="5034823"/>
          </a:xfrm>
        </p:spPr>
        <p:txBody>
          <a:bodyPr vert="horz" lIns="91440" tIns="45720" rIns="91440" bIns="45720" rtlCol="0" anchor="t">
            <a:noAutofit/>
          </a:bodyPr>
          <a:lstStyle/>
          <a:p>
            <a:r>
              <a:rPr lang="en-US" sz="2400" b="1">
                <a:latin typeface="Arial"/>
                <a:cs typeface="Arial"/>
              </a:rPr>
              <a:t>Who: </a:t>
            </a:r>
            <a:r>
              <a:rPr lang="en-US" sz="2400">
                <a:latin typeface="Arial"/>
                <a:cs typeface="Arial"/>
              </a:rPr>
              <a:t>All Veterans enrolled in VA health care.</a:t>
            </a:r>
            <a:endParaRPr lang="en-US" sz="2400" b="1">
              <a:latin typeface="Arial"/>
              <a:cs typeface="Arial"/>
            </a:endParaRPr>
          </a:p>
          <a:p>
            <a:r>
              <a:rPr lang="en-US" sz="2400" b="1">
                <a:latin typeface="Arial"/>
                <a:cs typeface="Arial"/>
              </a:rPr>
              <a:t>What: </a:t>
            </a:r>
            <a:r>
              <a:rPr lang="en-US" sz="2400">
                <a:latin typeface="Arial"/>
                <a:cs typeface="Arial"/>
              </a:rPr>
              <a:t>A brief screening averaging 5–10 minutes to identify and document any potential exposures to toxins during military service. </a:t>
            </a:r>
            <a:endParaRPr lang="en-US" sz="2400" b="1">
              <a:latin typeface="Arial" panose="020B0604020202020204" pitchFamily="34" charset="0"/>
              <a:cs typeface="Arial" panose="020B0604020202020204" pitchFamily="34" charset="0"/>
            </a:endParaRPr>
          </a:p>
          <a:p>
            <a:r>
              <a:rPr lang="en-US" sz="2400" b="1">
                <a:latin typeface="Arial"/>
                <a:cs typeface="Arial"/>
              </a:rPr>
              <a:t>When: </a:t>
            </a:r>
            <a:r>
              <a:rPr lang="en-US" sz="2400">
                <a:latin typeface="Arial"/>
                <a:cs typeface="Arial"/>
              </a:rPr>
              <a:t>At least once every 5 years. </a:t>
            </a:r>
            <a:endParaRPr lang="en-US" sz="2400" b="1">
              <a:latin typeface="Arial" panose="020B0604020202020204" pitchFamily="34" charset="0"/>
              <a:cs typeface="Arial" panose="020B0604020202020204" pitchFamily="34" charset="0"/>
            </a:endParaRPr>
          </a:p>
          <a:p>
            <a:r>
              <a:rPr lang="en-US" sz="2400" b="1">
                <a:latin typeface="Arial"/>
                <a:cs typeface="Arial"/>
              </a:rPr>
              <a:t>Where: </a:t>
            </a:r>
            <a:r>
              <a:rPr lang="en-US" sz="2400">
                <a:latin typeface="Arial"/>
                <a:cs typeface="Arial"/>
              </a:rPr>
              <a:t>At VA medical centers/clinics, including virtual encounters.</a:t>
            </a:r>
            <a:endParaRPr lang="en-US" sz="2400" b="1">
              <a:latin typeface="Arial"/>
              <a:cs typeface="Arial"/>
            </a:endParaRPr>
          </a:p>
          <a:p>
            <a:r>
              <a:rPr lang="en-US" sz="2400" b="1">
                <a:latin typeface="Arial"/>
                <a:cs typeface="Arial"/>
              </a:rPr>
              <a:t>Why: </a:t>
            </a:r>
            <a:r>
              <a:rPr lang="en-US" sz="2400">
                <a:latin typeface="Arial"/>
                <a:cs typeface="Arial"/>
              </a:rPr>
              <a:t>To support the long-term health plan of the Veteran—ensuring they receive informed, whole-health care—and connect them with follow-up resources as requested. </a:t>
            </a:r>
          </a:p>
          <a:p>
            <a:pPr marL="914400" lvl="2" indent="0">
              <a:buNone/>
            </a:pPr>
            <a:r>
              <a:rPr lang="en-US" sz="2400" b="1" baseline="4000">
                <a:latin typeface="Arial"/>
                <a:cs typeface="Arial"/>
                <a:sym typeface="Symbol" panose="05050102010706020507" pitchFamily="18" charset="2"/>
              </a:rPr>
              <a:t> </a:t>
            </a:r>
            <a:r>
              <a:rPr lang="en-US" sz="2400" b="1" u="sng" cap="small">
                <a:latin typeface="Arial"/>
                <a:cs typeface="Arial"/>
                <a:sym typeface="Symbol" panose="05050102010706020507" pitchFamily="18" charset="2"/>
              </a:rPr>
              <a:t>Exposure-Informed Care</a:t>
            </a:r>
            <a:endParaRPr lang="en-US" sz="2400" b="1" u="sng" cap="small">
              <a:latin typeface="Arial"/>
              <a:cs typeface="Arial"/>
            </a:endParaRPr>
          </a:p>
        </p:txBody>
      </p:sp>
    </p:spTree>
    <p:extLst>
      <p:ext uri="{BB962C8B-B14F-4D97-AF65-F5344CB8AC3E}">
        <p14:creationId xmlns:p14="http://schemas.microsoft.com/office/powerpoint/2010/main" val="222935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87B4-3D10-406A-8A22-E68A773E5D68}"/>
              </a:ext>
            </a:extLst>
          </p:cNvPr>
          <p:cNvSpPr>
            <a:spLocks noGrp="1"/>
          </p:cNvSpPr>
          <p:nvPr>
            <p:ph type="title"/>
          </p:nvPr>
        </p:nvSpPr>
        <p:spPr/>
        <p:txBody>
          <a:bodyPr>
            <a:noAutofit/>
          </a:bodyPr>
          <a:lstStyle/>
          <a:p>
            <a:r>
              <a:rPr lang="en-US" sz="2800"/>
              <a:t>Expanding Presumptions of Service Connection</a:t>
            </a:r>
            <a:endParaRPr lang="en-US"/>
          </a:p>
        </p:txBody>
      </p:sp>
      <p:sp>
        <p:nvSpPr>
          <p:cNvPr id="3" name="TextBox 2">
            <a:extLst>
              <a:ext uri="{FF2B5EF4-FFF2-40B4-BE49-F238E27FC236}">
                <a16:creationId xmlns:a16="http://schemas.microsoft.com/office/drawing/2014/main" id="{038F1B3F-3A9E-BE2B-8F02-27EB77653CA4}"/>
              </a:ext>
            </a:extLst>
          </p:cNvPr>
          <p:cNvSpPr txBox="1"/>
          <p:nvPr/>
        </p:nvSpPr>
        <p:spPr>
          <a:xfrm>
            <a:off x="157866" y="791097"/>
            <a:ext cx="12034133" cy="707886"/>
          </a:xfrm>
          <a:prstGeom prst="rect">
            <a:avLst/>
          </a:prstGeom>
          <a:noFill/>
        </p:spPr>
        <p:txBody>
          <a:bodyPr wrap="square" rtlCol="0">
            <a:spAutoFit/>
          </a:bodyPr>
          <a:lstStyle/>
          <a:p>
            <a:r>
              <a:rPr lang="en-US" sz="2000">
                <a:latin typeface="Arial"/>
                <a:cs typeface="Arial"/>
              </a:rPr>
              <a:t>The PACT Act establishes presumptions of service connection for more than 20 presumptive disease categories related to toxic exposures.</a:t>
            </a:r>
            <a:endParaRPr lang="en-US" sz="20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44B0BAA-E750-4F76-A873-28E32BDF13C8}"/>
              </a:ext>
            </a:extLst>
          </p:cNvPr>
          <p:cNvSpPr txBox="1"/>
          <p:nvPr/>
        </p:nvSpPr>
        <p:spPr>
          <a:xfrm>
            <a:off x="533400" y="1819248"/>
            <a:ext cx="5562600" cy="338554"/>
          </a:xfrm>
          <a:prstGeom prst="rect">
            <a:avLst/>
          </a:prstGeom>
          <a:noFill/>
        </p:spPr>
        <p:txBody>
          <a:bodyPr wrap="square" lIns="91440" tIns="45720" rIns="91440" bIns="45720" rtlCol="0" anchor="t">
            <a:spAutoFit/>
          </a:bodyPr>
          <a:lstStyle/>
          <a:p>
            <a:pPr algn="ctr"/>
            <a:r>
              <a:rPr lang="en-US" sz="1600" b="1">
                <a:latin typeface="Arial"/>
                <a:cs typeface="Arial"/>
              </a:rPr>
              <a:t>For Gulf War and Post-9/11 Veterans</a:t>
            </a:r>
            <a:endParaRPr lang="en-US"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638D077-F79D-BA16-A30E-1258E0C3D587}"/>
              </a:ext>
            </a:extLst>
          </p:cNvPr>
          <p:cNvSpPr txBox="1"/>
          <p:nvPr/>
        </p:nvSpPr>
        <p:spPr>
          <a:xfrm>
            <a:off x="6965322" y="1698125"/>
            <a:ext cx="5068811" cy="584775"/>
          </a:xfrm>
          <a:prstGeom prst="rect">
            <a:avLst/>
          </a:prstGeom>
          <a:noFill/>
        </p:spPr>
        <p:txBody>
          <a:bodyPr wrap="square" lIns="91440" tIns="45720" rIns="91440" bIns="45720" rtlCol="0" anchor="t">
            <a:spAutoFit/>
          </a:bodyPr>
          <a:lstStyle/>
          <a:p>
            <a:pPr algn="ctr"/>
            <a:r>
              <a:rPr lang="en-US" sz="1600" b="1">
                <a:latin typeface="Arial"/>
                <a:cs typeface="Arial"/>
              </a:rPr>
              <a:t>For Vietnam Veterans and other Veterans exposed to tactical herbicides</a:t>
            </a:r>
            <a:endParaRPr lang="en-US" sz="160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90B6B11D-7AEA-4765-C546-4CB771D9971E}"/>
              </a:ext>
            </a:extLst>
          </p:cNvPr>
          <p:cNvGraphicFramePr>
            <a:graphicFrameLocks noGrp="1"/>
          </p:cNvGraphicFramePr>
          <p:nvPr/>
        </p:nvGraphicFramePr>
        <p:xfrm>
          <a:off x="374022" y="2278924"/>
          <a:ext cx="6591300" cy="3771900"/>
        </p:xfrm>
        <a:graphic>
          <a:graphicData uri="http://schemas.openxmlformats.org/drawingml/2006/table">
            <a:tbl>
              <a:tblPr/>
              <a:tblGrid>
                <a:gridCol w="3683628">
                  <a:extLst>
                    <a:ext uri="{9D8B030D-6E8A-4147-A177-3AD203B41FA5}">
                      <a16:colId xmlns:a16="http://schemas.microsoft.com/office/drawing/2014/main" val="2160139999"/>
                    </a:ext>
                  </a:extLst>
                </a:gridCol>
                <a:gridCol w="2907672">
                  <a:extLst>
                    <a:ext uri="{9D8B030D-6E8A-4147-A177-3AD203B41FA5}">
                      <a16:colId xmlns:a16="http://schemas.microsoft.com/office/drawing/2014/main" val="831953544"/>
                    </a:ext>
                  </a:extLst>
                </a:gridCol>
              </a:tblGrid>
              <a:tr h="200025">
                <a:tc>
                  <a:txBody>
                    <a:bodyPr/>
                    <a:lstStyle/>
                    <a:p>
                      <a:pPr algn="ctr" fontAlgn="b"/>
                      <a:r>
                        <a:rPr lang="en-US" sz="1600" b="0" i="0" u="none" strike="noStrike">
                          <a:solidFill>
                            <a:srgbClr val="000000"/>
                          </a:solidFill>
                          <a:effectLst/>
                          <a:latin typeface="Arial" panose="020B0604020202020204" pitchFamily="34" charset="0"/>
                        </a:rPr>
                        <a:t>Asthma diagnosed after service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Interstitial lung disease (ILD)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69204493"/>
                  </a:ext>
                </a:extLst>
              </a:tr>
              <a:tr h="200025">
                <a:tc>
                  <a:txBody>
                    <a:bodyPr/>
                    <a:lstStyle/>
                    <a:p>
                      <a:pPr algn="ctr" fontAlgn="b"/>
                      <a:r>
                        <a:rPr lang="en-US" sz="1600" b="0" i="0" u="none" strike="noStrike">
                          <a:solidFill>
                            <a:srgbClr val="000000"/>
                          </a:solidFill>
                          <a:effectLst/>
                          <a:latin typeface="Arial" panose="020B0604020202020204" pitchFamily="34" charset="0"/>
                        </a:rPr>
                        <a:t>Brain cancer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Kidney cancer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1552338"/>
                  </a:ext>
                </a:extLst>
              </a:tr>
              <a:tr h="200025">
                <a:tc>
                  <a:txBody>
                    <a:bodyPr/>
                    <a:lstStyle/>
                    <a:p>
                      <a:pPr algn="ctr" fontAlgn="b"/>
                      <a:r>
                        <a:rPr lang="en-US" sz="1600" b="0" i="0" u="none" strike="noStrike">
                          <a:solidFill>
                            <a:srgbClr val="000000"/>
                          </a:solidFill>
                          <a:effectLst/>
                          <a:latin typeface="Arial" panose="020B0604020202020204" pitchFamily="34" charset="0"/>
                        </a:rPr>
                        <a:t>Chronic bronchitis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Lymphoma of any type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333343007"/>
                  </a:ext>
                </a:extLst>
              </a:tr>
              <a:tr h="390525">
                <a:tc>
                  <a:txBody>
                    <a:bodyPr/>
                    <a:lstStyle/>
                    <a:p>
                      <a:pPr algn="ctr" fontAlgn="b"/>
                      <a:r>
                        <a:rPr lang="en-US" sz="1600" b="0" i="0" u="none" strike="noStrike">
                          <a:solidFill>
                            <a:srgbClr val="000000"/>
                          </a:solidFill>
                          <a:effectLst/>
                          <a:latin typeface="Arial" panose="020B0604020202020204" pitchFamily="34" charset="0"/>
                        </a:rPr>
                        <a:t>Chronic obstructive pulmonary disease (COPD)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Melanoma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468520"/>
                  </a:ext>
                </a:extLst>
              </a:tr>
              <a:tr h="200025">
                <a:tc>
                  <a:txBody>
                    <a:bodyPr/>
                    <a:lstStyle/>
                    <a:p>
                      <a:pPr algn="ctr" fontAlgn="b"/>
                      <a:r>
                        <a:rPr lang="en-US" sz="1600" b="0" i="0" u="none" strike="noStrike">
                          <a:solidFill>
                            <a:srgbClr val="000000"/>
                          </a:solidFill>
                          <a:effectLst/>
                          <a:latin typeface="Arial" panose="020B0604020202020204" pitchFamily="34" charset="0"/>
                        </a:rPr>
                        <a:t>Chronic rhinitis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Neck cancer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80442623"/>
                  </a:ext>
                </a:extLst>
              </a:tr>
              <a:tr h="200025">
                <a:tc>
                  <a:txBody>
                    <a:bodyPr/>
                    <a:lstStyle/>
                    <a:p>
                      <a:pPr algn="ctr" fontAlgn="b"/>
                      <a:r>
                        <a:rPr lang="en-US" sz="1600" b="0" i="0" u="none" strike="noStrike">
                          <a:solidFill>
                            <a:srgbClr val="000000"/>
                          </a:solidFill>
                          <a:effectLst/>
                          <a:latin typeface="Arial" panose="020B0604020202020204" pitchFamily="34" charset="0"/>
                        </a:rPr>
                        <a:t>Chronic sinusitis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Pancreatic cancer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063251"/>
                  </a:ext>
                </a:extLst>
              </a:tr>
              <a:tr h="390525">
                <a:tc>
                  <a:txBody>
                    <a:bodyPr/>
                    <a:lstStyle/>
                    <a:p>
                      <a:pPr algn="ctr" fontAlgn="b"/>
                      <a:r>
                        <a:rPr lang="en-US" sz="1600" b="0" i="0" u="none" strike="noStrike">
                          <a:solidFill>
                            <a:srgbClr val="000000"/>
                          </a:solidFill>
                          <a:effectLst/>
                          <a:latin typeface="Arial" panose="020B0604020202020204" pitchFamily="34" charset="0"/>
                        </a:rPr>
                        <a:t>Constrictive bronchiolitis or obliterative bronchiolitis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Pleuritis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50808142"/>
                  </a:ext>
                </a:extLst>
              </a:tr>
              <a:tr h="200025">
                <a:tc>
                  <a:txBody>
                    <a:bodyPr/>
                    <a:lstStyle/>
                    <a:p>
                      <a:pPr algn="ctr" fontAlgn="b"/>
                      <a:r>
                        <a:rPr lang="en-US" sz="1600" b="0" i="0" u="none" strike="noStrike">
                          <a:solidFill>
                            <a:srgbClr val="000000"/>
                          </a:solidFill>
                          <a:effectLst/>
                          <a:latin typeface="Arial" panose="020B0604020202020204" pitchFamily="34" charset="0"/>
                        </a:rPr>
                        <a:t>Emphysema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Arial" panose="020B0604020202020204" pitchFamily="34" charset="0"/>
                        </a:rPr>
                        <a:t>Pulmonary fibrosis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038820"/>
                  </a:ext>
                </a:extLst>
              </a:tr>
              <a:tr h="200025">
                <a:tc>
                  <a:txBody>
                    <a:bodyPr/>
                    <a:lstStyle/>
                    <a:p>
                      <a:pPr algn="ctr" fontAlgn="b"/>
                      <a:r>
                        <a:rPr lang="en-US" sz="1600" b="0" i="0" u="none" strike="noStrike">
                          <a:solidFill>
                            <a:srgbClr val="000000"/>
                          </a:solidFill>
                          <a:effectLst/>
                          <a:latin typeface="Arial" panose="020B0604020202020204" pitchFamily="34" charset="0"/>
                        </a:rPr>
                        <a:t>Gastrointestinal cancer of any type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Reproductive cancer of any type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3155212"/>
                  </a:ext>
                </a:extLst>
              </a:tr>
              <a:tr h="200025">
                <a:tc>
                  <a:txBody>
                    <a:bodyPr/>
                    <a:lstStyle/>
                    <a:p>
                      <a:pPr algn="ctr" fontAlgn="b"/>
                      <a:r>
                        <a:rPr lang="en-US" sz="1600" b="0" i="0" u="none" strike="noStrike">
                          <a:solidFill>
                            <a:srgbClr val="000000"/>
                          </a:solidFill>
                          <a:effectLst/>
                          <a:latin typeface="Arial" panose="020B0604020202020204" pitchFamily="34" charset="0"/>
                        </a:rPr>
                        <a:t>Glioblastoma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Arial" panose="020B0604020202020204" pitchFamily="34" charset="0"/>
                        </a:rPr>
                        <a:t>Respiratory cancer of any type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102742"/>
                  </a:ext>
                </a:extLst>
              </a:tr>
              <a:tr h="200025">
                <a:tc>
                  <a:txBody>
                    <a:bodyPr/>
                    <a:lstStyle/>
                    <a:p>
                      <a:pPr algn="ctr" fontAlgn="b"/>
                      <a:r>
                        <a:rPr lang="en-US" sz="1600" b="0" i="0" u="none" strike="noStrike">
                          <a:solidFill>
                            <a:srgbClr val="000000"/>
                          </a:solidFill>
                          <a:effectLst/>
                          <a:latin typeface="Arial" panose="020B0604020202020204" pitchFamily="34" charset="0"/>
                        </a:rPr>
                        <a:t>Granulomatous disease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600" b="0" i="0" u="none" strike="noStrike">
                          <a:solidFill>
                            <a:srgbClr val="000000"/>
                          </a:solidFill>
                          <a:effectLst/>
                          <a:latin typeface="Arial" panose="020B0604020202020204" pitchFamily="34" charset="0"/>
                        </a:rPr>
                        <a:t>Sarcoidosis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827343465"/>
                  </a:ext>
                </a:extLst>
              </a:tr>
              <a:tr h="200025">
                <a:tc>
                  <a:txBody>
                    <a:bodyPr/>
                    <a:lstStyle/>
                    <a:p>
                      <a:pPr algn="ctr" fontAlgn="b"/>
                      <a:r>
                        <a:rPr lang="en-US" sz="1600" b="0" i="0" u="none" strike="noStrike">
                          <a:solidFill>
                            <a:srgbClr val="000000"/>
                          </a:solidFill>
                          <a:effectLst/>
                          <a:latin typeface="Arial" panose="020B0604020202020204" pitchFamily="34" charset="0"/>
                        </a:rPr>
                        <a:t>Head cancer of any type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600" b="0" i="0" u="none" strike="noStrike">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4444371"/>
                  </a:ext>
                </a:extLst>
              </a:tr>
            </a:tbl>
          </a:graphicData>
        </a:graphic>
      </p:graphicFrame>
      <p:graphicFrame>
        <p:nvGraphicFramePr>
          <p:cNvPr id="9" name="Table 8">
            <a:extLst>
              <a:ext uri="{FF2B5EF4-FFF2-40B4-BE49-F238E27FC236}">
                <a16:creationId xmlns:a16="http://schemas.microsoft.com/office/drawing/2014/main" id="{BF66C296-D1ED-FD23-9196-80B3C86D48CA}"/>
              </a:ext>
            </a:extLst>
          </p:cNvPr>
          <p:cNvGraphicFramePr>
            <a:graphicFrameLocks noGrp="1"/>
          </p:cNvGraphicFramePr>
          <p:nvPr/>
        </p:nvGraphicFramePr>
        <p:xfrm>
          <a:off x="7601077" y="2298166"/>
          <a:ext cx="3797300" cy="994410"/>
        </p:xfrm>
        <a:graphic>
          <a:graphicData uri="http://schemas.openxmlformats.org/drawingml/2006/table">
            <a:tbl>
              <a:tblPr/>
              <a:tblGrid>
                <a:gridCol w="3797300">
                  <a:extLst>
                    <a:ext uri="{9D8B030D-6E8A-4147-A177-3AD203B41FA5}">
                      <a16:colId xmlns:a16="http://schemas.microsoft.com/office/drawing/2014/main" val="1080785068"/>
                    </a:ext>
                  </a:extLst>
                </a:gridCol>
              </a:tblGrid>
              <a:tr h="390525">
                <a:tc>
                  <a:txBody>
                    <a:bodyPr/>
                    <a:lstStyle/>
                    <a:p>
                      <a:pPr algn="ctr" fontAlgn="b"/>
                      <a:r>
                        <a:rPr lang="en-US" sz="1600" b="0" i="0" u="none" strike="noStrike">
                          <a:solidFill>
                            <a:srgbClr val="000000"/>
                          </a:solidFill>
                          <a:effectLst/>
                          <a:latin typeface="Arial" panose="020B0604020202020204" pitchFamily="34" charset="0"/>
                        </a:rPr>
                        <a:t>Monoclonal gammopathy of undetermined significance (MGUS)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023005540"/>
                  </a:ext>
                </a:extLst>
              </a:tr>
              <a:tr h="200025">
                <a:tc>
                  <a:txBody>
                    <a:bodyPr/>
                    <a:lstStyle/>
                    <a:p>
                      <a:pPr algn="ctr" fontAlgn="b"/>
                      <a:r>
                        <a:rPr lang="en-US" sz="1600" b="0" i="0" u="none" strike="noStrike">
                          <a:solidFill>
                            <a:srgbClr val="000000"/>
                          </a:solidFill>
                          <a:effectLst/>
                          <a:latin typeface="Arial" panose="020B0604020202020204" pitchFamily="34" charset="0"/>
                        </a:rPr>
                        <a:t>High blood pressure (also called hypertension)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579946"/>
                  </a:ext>
                </a:extLst>
              </a:tr>
            </a:tbl>
          </a:graphicData>
        </a:graphic>
      </p:graphicFrame>
    </p:spTree>
    <p:extLst>
      <p:ext uri="{BB962C8B-B14F-4D97-AF65-F5344CB8AC3E}">
        <p14:creationId xmlns:p14="http://schemas.microsoft.com/office/powerpoint/2010/main" val="4064406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A87B4-3D10-406A-8A22-E68A773E5D68}"/>
              </a:ext>
            </a:extLst>
          </p:cNvPr>
          <p:cNvSpPr>
            <a:spLocks noGrp="1"/>
          </p:cNvSpPr>
          <p:nvPr>
            <p:ph type="title"/>
          </p:nvPr>
        </p:nvSpPr>
        <p:spPr/>
        <p:txBody>
          <a:bodyPr>
            <a:noAutofit/>
          </a:bodyPr>
          <a:lstStyle/>
          <a:p>
            <a:r>
              <a:rPr lang="en-US" sz="2800"/>
              <a:t>Filing and Processing Claims Associated with the PACT Act</a:t>
            </a:r>
            <a:endParaRPr lang="en-US"/>
          </a:p>
        </p:txBody>
      </p:sp>
      <p:grpSp>
        <p:nvGrpSpPr>
          <p:cNvPr id="6" name="Group 5">
            <a:extLst>
              <a:ext uri="{FF2B5EF4-FFF2-40B4-BE49-F238E27FC236}">
                <a16:creationId xmlns:a16="http://schemas.microsoft.com/office/drawing/2014/main" id="{3915BC4B-D343-5A74-BFF5-933D1076FCC4}"/>
              </a:ext>
            </a:extLst>
          </p:cNvPr>
          <p:cNvGrpSpPr/>
          <p:nvPr/>
        </p:nvGrpSpPr>
        <p:grpSpPr>
          <a:xfrm>
            <a:off x="485648" y="766429"/>
            <a:ext cx="1014984" cy="1014984"/>
            <a:chOff x="487680" y="1106424"/>
            <a:chExt cx="1014984" cy="1014984"/>
          </a:xfrm>
        </p:grpSpPr>
        <p:sp>
          <p:nvSpPr>
            <p:cNvPr id="7" name="Oval 6">
              <a:extLst>
                <a:ext uri="{FF2B5EF4-FFF2-40B4-BE49-F238E27FC236}">
                  <a16:creationId xmlns:a16="http://schemas.microsoft.com/office/drawing/2014/main" id="{D927B997-2305-41AA-52DC-A8F48416A904}"/>
                </a:ext>
              </a:extLst>
            </p:cNvPr>
            <p:cNvSpPr/>
            <p:nvPr/>
          </p:nvSpPr>
          <p:spPr>
            <a:xfrm>
              <a:off x="487680" y="1106424"/>
              <a:ext cx="1014984" cy="1014984"/>
            </a:xfrm>
            <a:prstGeom prst="ellipse">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Graphic 9" descr="Open envelope with solid fill">
              <a:extLst>
                <a:ext uri="{FF2B5EF4-FFF2-40B4-BE49-F238E27FC236}">
                  <a16:creationId xmlns:a16="http://schemas.microsoft.com/office/drawing/2014/main" id="{456E6CDB-9266-22DC-6394-F0A3D066FD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4172" y="1232916"/>
              <a:ext cx="762000" cy="762000"/>
            </a:xfrm>
            <a:prstGeom prst="rect">
              <a:avLst/>
            </a:prstGeom>
          </p:spPr>
        </p:pic>
      </p:grpSp>
      <p:grpSp>
        <p:nvGrpSpPr>
          <p:cNvPr id="11" name="Group 10">
            <a:extLst>
              <a:ext uri="{FF2B5EF4-FFF2-40B4-BE49-F238E27FC236}">
                <a16:creationId xmlns:a16="http://schemas.microsoft.com/office/drawing/2014/main" id="{7CEFB129-8B5D-F3EF-3F8D-61B382B0B459}"/>
              </a:ext>
            </a:extLst>
          </p:cNvPr>
          <p:cNvGrpSpPr/>
          <p:nvPr/>
        </p:nvGrpSpPr>
        <p:grpSpPr>
          <a:xfrm>
            <a:off x="485648" y="1936867"/>
            <a:ext cx="1014984" cy="1014984"/>
            <a:chOff x="487680" y="1106424"/>
            <a:chExt cx="1014984" cy="1014984"/>
          </a:xfrm>
        </p:grpSpPr>
        <p:sp>
          <p:nvSpPr>
            <p:cNvPr id="12" name="Oval 11">
              <a:extLst>
                <a:ext uri="{FF2B5EF4-FFF2-40B4-BE49-F238E27FC236}">
                  <a16:creationId xmlns:a16="http://schemas.microsoft.com/office/drawing/2014/main" id="{0BA72D3E-759A-DBC5-3398-46935F2DDEC4}"/>
                </a:ext>
              </a:extLst>
            </p:cNvPr>
            <p:cNvSpPr/>
            <p:nvPr/>
          </p:nvSpPr>
          <p:spPr>
            <a:xfrm>
              <a:off x="487680" y="1106424"/>
              <a:ext cx="1014984" cy="1014984"/>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Graphic 12" descr="Document with solid fill">
              <a:extLst>
                <a:ext uri="{FF2B5EF4-FFF2-40B4-BE49-F238E27FC236}">
                  <a16:creationId xmlns:a16="http://schemas.microsoft.com/office/drawing/2014/main" id="{92ADB641-5757-795A-5A93-6290C191A51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14172" y="1232916"/>
              <a:ext cx="762000" cy="762000"/>
            </a:xfrm>
            <a:prstGeom prst="rect">
              <a:avLst/>
            </a:prstGeom>
          </p:spPr>
        </p:pic>
      </p:grpSp>
      <p:grpSp>
        <p:nvGrpSpPr>
          <p:cNvPr id="14" name="Group 13">
            <a:extLst>
              <a:ext uri="{FF2B5EF4-FFF2-40B4-BE49-F238E27FC236}">
                <a16:creationId xmlns:a16="http://schemas.microsoft.com/office/drawing/2014/main" id="{F147E4FD-1D43-891F-7A6E-DCE9DF3C5D04}"/>
              </a:ext>
            </a:extLst>
          </p:cNvPr>
          <p:cNvGrpSpPr/>
          <p:nvPr/>
        </p:nvGrpSpPr>
        <p:grpSpPr>
          <a:xfrm>
            <a:off x="443484" y="3488520"/>
            <a:ext cx="1014984" cy="1014984"/>
            <a:chOff x="487680" y="1106424"/>
            <a:chExt cx="1014984" cy="1014984"/>
          </a:xfrm>
        </p:grpSpPr>
        <p:sp>
          <p:nvSpPr>
            <p:cNvPr id="15" name="Oval 14">
              <a:extLst>
                <a:ext uri="{FF2B5EF4-FFF2-40B4-BE49-F238E27FC236}">
                  <a16:creationId xmlns:a16="http://schemas.microsoft.com/office/drawing/2014/main" id="{39080076-2CED-3D94-ED1A-4F8A0D374660}"/>
                </a:ext>
              </a:extLst>
            </p:cNvPr>
            <p:cNvSpPr/>
            <p:nvPr/>
          </p:nvSpPr>
          <p:spPr>
            <a:xfrm>
              <a:off x="487680" y="1106424"/>
              <a:ext cx="1014984" cy="1014984"/>
            </a:xfrm>
            <a:prstGeom prst="ellipse">
              <a:avLst/>
            </a:prstGeom>
            <a:solidFill>
              <a:srgbClr val="003F7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Graphic 15" descr="Stethoscope with solid fill">
              <a:extLst>
                <a:ext uri="{FF2B5EF4-FFF2-40B4-BE49-F238E27FC236}">
                  <a16:creationId xmlns:a16="http://schemas.microsoft.com/office/drawing/2014/main" id="{A89E552F-E687-0D0A-72F8-5131D89A63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14172" y="1232916"/>
              <a:ext cx="762000" cy="762000"/>
            </a:xfrm>
            <a:prstGeom prst="rect">
              <a:avLst/>
            </a:prstGeom>
          </p:spPr>
        </p:pic>
      </p:grpSp>
      <p:grpSp>
        <p:nvGrpSpPr>
          <p:cNvPr id="17" name="Group 16">
            <a:extLst>
              <a:ext uri="{FF2B5EF4-FFF2-40B4-BE49-F238E27FC236}">
                <a16:creationId xmlns:a16="http://schemas.microsoft.com/office/drawing/2014/main" id="{AFCF609D-73BE-20F1-CABA-9F20AF145822}"/>
              </a:ext>
            </a:extLst>
          </p:cNvPr>
          <p:cNvGrpSpPr/>
          <p:nvPr/>
        </p:nvGrpSpPr>
        <p:grpSpPr>
          <a:xfrm>
            <a:off x="495300" y="4739587"/>
            <a:ext cx="1014984" cy="1014984"/>
            <a:chOff x="487680" y="1106424"/>
            <a:chExt cx="1014984" cy="1014984"/>
          </a:xfrm>
        </p:grpSpPr>
        <p:sp>
          <p:nvSpPr>
            <p:cNvPr id="18" name="Oval 17">
              <a:extLst>
                <a:ext uri="{FF2B5EF4-FFF2-40B4-BE49-F238E27FC236}">
                  <a16:creationId xmlns:a16="http://schemas.microsoft.com/office/drawing/2014/main" id="{87771C22-EDE2-959F-B979-F56C457EC13B}"/>
                </a:ext>
              </a:extLst>
            </p:cNvPr>
            <p:cNvSpPr/>
            <p:nvPr/>
          </p:nvSpPr>
          <p:spPr>
            <a:xfrm>
              <a:off x="487680" y="1106424"/>
              <a:ext cx="1014984" cy="1014984"/>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descr="Cloud Computing with solid fill">
              <a:extLst>
                <a:ext uri="{FF2B5EF4-FFF2-40B4-BE49-F238E27FC236}">
                  <a16:creationId xmlns:a16="http://schemas.microsoft.com/office/drawing/2014/main" id="{E729C4A9-7518-3B31-CE61-EB52BAA8F4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14172" y="1232916"/>
              <a:ext cx="762000" cy="762000"/>
            </a:xfrm>
            <a:prstGeom prst="rect">
              <a:avLst/>
            </a:prstGeom>
          </p:spPr>
        </p:pic>
      </p:grpSp>
      <p:sp>
        <p:nvSpPr>
          <p:cNvPr id="20" name="TextBox 19">
            <a:extLst>
              <a:ext uri="{FF2B5EF4-FFF2-40B4-BE49-F238E27FC236}">
                <a16:creationId xmlns:a16="http://schemas.microsoft.com/office/drawing/2014/main" id="{BE0924AC-D3F4-DB9F-B19E-2E1A4D2287CE}"/>
              </a:ext>
            </a:extLst>
          </p:cNvPr>
          <p:cNvSpPr txBox="1"/>
          <p:nvPr/>
        </p:nvSpPr>
        <p:spPr>
          <a:xfrm>
            <a:off x="1660398" y="981533"/>
            <a:ext cx="9656064" cy="584775"/>
          </a:xfrm>
          <a:prstGeom prst="rect">
            <a:avLst/>
          </a:prstGeom>
          <a:noFill/>
        </p:spPr>
        <p:txBody>
          <a:bodyPr wrap="square">
            <a:spAutoFit/>
          </a:bodyPr>
          <a:lstStyle/>
          <a:p>
            <a:pPr lvl="0"/>
            <a:r>
              <a:rPr lang="en-US" sz="1600" b="0" i="0" u="none" strike="noStrike">
                <a:solidFill>
                  <a:srgbClr val="000000"/>
                </a:solidFill>
                <a:effectLst/>
                <a:latin typeface="Arial" panose="020B0604020202020204" pitchFamily="34" charset="0"/>
              </a:rPr>
              <a:t>VA will contact Veterans when a presumption of service connection is established or changed. Veterans can learn more at </a:t>
            </a:r>
            <a:r>
              <a:rPr lang="en-US" sz="1600" b="0" i="0" u="none" strike="noStrike">
                <a:solidFill>
                  <a:srgbClr val="0000FF"/>
                </a:solidFill>
                <a:effectLst/>
                <a:latin typeface="Arial" panose="020B0604020202020204" pitchFamily="34" charset="0"/>
                <a:hlinkClick r:id="rId11">
                  <a:extLst>
                    <a:ext uri="{A12FA001-AC4F-418D-AE19-62706E023703}">
                      <ahyp:hlinkClr xmlns:ahyp="http://schemas.microsoft.com/office/drawing/2018/hyperlinkcolor" val="tx"/>
                    </a:ext>
                  </a:extLst>
                </a:hlinkClick>
              </a:rPr>
              <a:t>www.va.gov/PACT</a:t>
            </a:r>
            <a:r>
              <a:rPr lang="en-US" sz="1600" b="0" i="0" u="none" strike="noStrike">
                <a:solidFill>
                  <a:srgbClr val="0000FF"/>
                </a:solidFill>
                <a:effectLst/>
                <a:latin typeface="Arial" panose="020B0604020202020204" pitchFamily="34" charset="0"/>
              </a:rPr>
              <a:t>.  </a:t>
            </a:r>
            <a:endParaRPr lang="en-US" sz="1600" kern="1200">
              <a:solidFill>
                <a:srgbClr val="0000FF"/>
              </a:solidFill>
              <a:effectLst/>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CBBD503-90BF-FED7-7B8F-F4DB59EA710B}"/>
              </a:ext>
            </a:extLst>
          </p:cNvPr>
          <p:cNvSpPr txBox="1"/>
          <p:nvPr/>
        </p:nvSpPr>
        <p:spPr>
          <a:xfrm>
            <a:off x="1660398" y="1855398"/>
            <a:ext cx="9605772" cy="1323439"/>
          </a:xfrm>
          <a:prstGeom prst="rect">
            <a:avLst/>
          </a:prstGeom>
          <a:noFill/>
        </p:spPr>
        <p:txBody>
          <a:bodyPr wrap="square">
            <a:spAutoFit/>
          </a:bodyPr>
          <a:lstStyle/>
          <a:p>
            <a:r>
              <a:rPr lang="en-US" sz="1600" kern="1200">
                <a:effectLst/>
                <a:latin typeface="Arial"/>
                <a:cs typeface="Arial"/>
              </a:rPr>
              <a:t>However, Veterans who were previously denied a toxic-exposure-related claim are encouraged to file a </a:t>
            </a:r>
            <a:r>
              <a:rPr lang="en-US" sz="1600" b="1" kern="1200">
                <a:effectLst/>
                <a:latin typeface="Arial"/>
                <a:cs typeface="Arial"/>
              </a:rPr>
              <a:t>supplemental claim </a:t>
            </a:r>
            <a:r>
              <a:rPr lang="en-US" sz="1600" kern="1200">
                <a:effectLst/>
                <a:latin typeface="Arial"/>
                <a:cs typeface="Arial"/>
              </a:rPr>
              <a:t>using VA Form 20-0995, Decision Review Request: Supplemental Claim. </a:t>
            </a:r>
            <a:r>
              <a:rPr lang="en-US" sz="1600">
                <a:latin typeface="Arial"/>
                <a:cs typeface="Arial"/>
              </a:rPr>
              <a:t>Most claims </a:t>
            </a:r>
            <a:r>
              <a:rPr lang="en-US" sz="1600" kern="1200">
                <a:effectLst/>
                <a:latin typeface="Arial"/>
                <a:cs typeface="Arial"/>
              </a:rPr>
              <a:t>that were previously denied will not be automatically reviewed under the PACT Act.</a:t>
            </a:r>
            <a:r>
              <a:rPr lang="en-US" sz="1600">
                <a:latin typeface="Arial"/>
                <a:cs typeface="Arial"/>
              </a:rPr>
              <a:t> </a:t>
            </a:r>
            <a:r>
              <a:rPr lang="en-US" sz="1600" kern="1200">
                <a:effectLst/>
                <a:latin typeface="Arial"/>
                <a:cs typeface="Arial"/>
              </a:rPr>
              <a:t> Survivors who were previously denied dependency and indemnity compensation (DIC), related to any of the new presumptive conditions, are likewise encouraged to re-file a claim.</a:t>
            </a:r>
          </a:p>
        </p:txBody>
      </p:sp>
      <p:sp>
        <p:nvSpPr>
          <p:cNvPr id="22" name="TextBox 21">
            <a:extLst>
              <a:ext uri="{FF2B5EF4-FFF2-40B4-BE49-F238E27FC236}">
                <a16:creationId xmlns:a16="http://schemas.microsoft.com/office/drawing/2014/main" id="{425DF4EC-670F-9183-2691-E34E15E54547}"/>
              </a:ext>
            </a:extLst>
          </p:cNvPr>
          <p:cNvSpPr txBox="1"/>
          <p:nvPr/>
        </p:nvSpPr>
        <p:spPr>
          <a:xfrm>
            <a:off x="1627124" y="3407404"/>
            <a:ext cx="9605772" cy="1323439"/>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kern="1200">
                <a:effectLst/>
                <a:latin typeface="Arial"/>
                <a:cs typeface="Arial"/>
              </a:rPr>
              <a:t>Veterans who have not previously filed a claim and are diagnosed with one of the new presumptive conditions and meet eligibility requirements should </a:t>
            </a:r>
            <a:r>
              <a:rPr lang="en-US" sz="1600" b="1" kern="1200">
                <a:effectLst/>
                <a:latin typeface="Arial"/>
                <a:cs typeface="Arial"/>
              </a:rPr>
              <a:t>submit a new claim </a:t>
            </a:r>
            <a:r>
              <a:rPr lang="en-US" sz="1600" kern="1200">
                <a:effectLst/>
                <a:latin typeface="Arial"/>
                <a:cs typeface="Arial"/>
              </a:rPr>
              <a:t>on VA Form 21-526EZ, Application for Disability Compensation and Related Compensation Benefits. Survivors who have not previously filed a claim and meet eligibility requirements should </a:t>
            </a:r>
            <a:r>
              <a:rPr lang="en-US" sz="1600" b="1" kern="1200">
                <a:effectLst/>
                <a:latin typeface="Arial"/>
                <a:cs typeface="Arial"/>
              </a:rPr>
              <a:t>submit a new claim </a:t>
            </a:r>
            <a:r>
              <a:rPr lang="en-US" sz="1600" kern="1200">
                <a:effectLst/>
                <a:latin typeface="Arial"/>
                <a:cs typeface="Arial"/>
              </a:rPr>
              <a:t>on VA Form 21P-534EZ, Application for DIC, Survivors Pension, and/or Accrued Benefits. </a:t>
            </a:r>
          </a:p>
        </p:txBody>
      </p:sp>
      <p:sp>
        <p:nvSpPr>
          <p:cNvPr id="23" name="TextBox 22">
            <a:extLst>
              <a:ext uri="{FF2B5EF4-FFF2-40B4-BE49-F238E27FC236}">
                <a16:creationId xmlns:a16="http://schemas.microsoft.com/office/drawing/2014/main" id="{5EF7B6C7-E4A9-9DC7-14A8-B88F28EF3E50}"/>
              </a:ext>
            </a:extLst>
          </p:cNvPr>
          <p:cNvSpPr txBox="1"/>
          <p:nvPr/>
        </p:nvSpPr>
        <p:spPr>
          <a:xfrm>
            <a:off x="1660398" y="5079928"/>
            <a:ext cx="9605772" cy="338554"/>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1600" b="0" i="0" u="none" strike="noStrike">
                <a:solidFill>
                  <a:srgbClr val="000000"/>
                </a:solidFill>
                <a:effectLst/>
                <a:latin typeface="Arial" panose="020B0604020202020204" pitchFamily="34" charset="0"/>
              </a:rPr>
              <a:t>Veterans should be prepared to submit any supportive medical and lay evidence along with their claims.</a:t>
            </a:r>
            <a:endParaRPr lang="en-US" sz="1600" kern="120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13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27E6-AEF0-4A96-9059-1C62517C3EB0}"/>
              </a:ext>
            </a:extLst>
          </p:cNvPr>
          <p:cNvSpPr>
            <a:spLocks noGrp="1"/>
          </p:cNvSpPr>
          <p:nvPr>
            <p:ph type="title"/>
          </p:nvPr>
        </p:nvSpPr>
        <p:spPr/>
        <p:txBody>
          <a:bodyPr>
            <a:normAutofit/>
          </a:bodyPr>
          <a:lstStyle/>
          <a:p>
            <a:r>
              <a:rPr lang="en-US" sz="2800"/>
              <a:t>Other Resources</a:t>
            </a:r>
          </a:p>
        </p:txBody>
      </p:sp>
      <p:sp>
        <p:nvSpPr>
          <p:cNvPr id="4" name="Slide Number Placeholder 3">
            <a:extLst>
              <a:ext uri="{FF2B5EF4-FFF2-40B4-BE49-F238E27FC236}">
                <a16:creationId xmlns:a16="http://schemas.microsoft.com/office/drawing/2014/main" id="{037F34C7-6FA0-43B4-BCD6-027BC702BC04}"/>
              </a:ext>
            </a:extLst>
          </p:cNvPr>
          <p:cNvSpPr>
            <a:spLocks noGrp="1"/>
          </p:cNvSpPr>
          <p:nvPr>
            <p:ph type="sldNum" sz="quarter" idx="10"/>
          </p:nvPr>
        </p:nvSpPr>
        <p:spPr/>
        <p:txBody>
          <a:bodyPr/>
          <a:lstStyle/>
          <a:p>
            <a:fld id="{71D2E955-1962-4AEE-8867-D22B674B3D18}" type="slidenum">
              <a:rPr lang="en-US" smtClean="0"/>
              <a:pPr/>
              <a:t>14</a:t>
            </a:fld>
            <a:endParaRPr lang="en-US"/>
          </a:p>
        </p:txBody>
      </p:sp>
      <p:sp>
        <p:nvSpPr>
          <p:cNvPr id="5" name="Content Placeholder 2">
            <a:extLst>
              <a:ext uri="{FF2B5EF4-FFF2-40B4-BE49-F238E27FC236}">
                <a16:creationId xmlns:a16="http://schemas.microsoft.com/office/drawing/2014/main" id="{76D1AF76-7D2A-BC91-25D6-8F2C4BFC6F8B}"/>
              </a:ext>
            </a:extLst>
          </p:cNvPr>
          <p:cNvSpPr txBox="1">
            <a:spLocks/>
          </p:cNvSpPr>
          <p:nvPr/>
        </p:nvSpPr>
        <p:spPr>
          <a:xfrm>
            <a:off x="664857" y="1258906"/>
            <a:ext cx="10862286" cy="434018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Veterans can learn more about the PACT Act at </a:t>
            </a:r>
            <a:r>
              <a:rPr lang="en-US">
                <a:solidFill>
                  <a:srgbClr val="0000FF"/>
                </a:solidFill>
                <a:hlinkClick r:id="rId3">
                  <a:extLst>
                    <a:ext uri="{A12FA001-AC4F-418D-AE19-62706E023703}">
                      <ahyp:hlinkClr xmlns:ahyp="http://schemas.microsoft.com/office/drawing/2018/hyperlinkcolor" val="tx"/>
                    </a:ext>
                  </a:extLst>
                </a:hlinkClick>
              </a:rPr>
              <a:t>www.va.gov/PACT</a:t>
            </a:r>
            <a:r>
              <a:rPr lang="en-US">
                <a:solidFill>
                  <a:srgbClr val="0000FF"/>
                </a:solidFill>
              </a:rPr>
              <a:t>.  </a:t>
            </a:r>
          </a:p>
          <a:p>
            <a:pPr marL="0" indent="0">
              <a:buFont typeface="Arial"/>
              <a:buNone/>
            </a:pPr>
            <a:endParaRPr lang="en-US"/>
          </a:p>
          <a:p>
            <a:r>
              <a:rPr lang="en-US"/>
              <a:t>How to apply for VA health care:</a:t>
            </a:r>
          </a:p>
          <a:p>
            <a:pPr lvl="1"/>
            <a:r>
              <a:rPr lang="en-US" sz="2000">
                <a:solidFill>
                  <a:srgbClr val="0000FF"/>
                </a:solidFill>
                <a:hlinkClick r:id="rId4">
                  <a:extLst>
                    <a:ext uri="{A12FA001-AC4F-418D-AE19-62706E023703}">
                      <ahyp:hlinkClr xmlns:ahyp="http://schemas.microsoft.com/office/drawing/2018/hyperlinkcolor" val="tx"/>
                    </a:ext>
                  </a:extLst>
                </a:hlinkClick>
              </a:rPr>
              <a:t>Apply For Health Care | Veterans Affairs (va.gov)</a:t>
            </a:r>
            <a:endParaRPr lang="en-US" sz="2000">
              <a:solidFill>
                <a:srgbClr val="0000FF"/>
              </a:solidFill>
            </a:endParaRPr>
          </a:p>
          <a:p>
            <a:pPr marL="342900" lvl="1" indent="0">
              <a:buFont typeface="Arial"/>
              <a:buNone/>
            </a:pPr>
            <a:endParaRPr lang="en-US" sz="2000"/>
          </a:p>
          <a:p>
            <a:r>
              <a:rPr lang="en-US"/>
              <a:t>How to submit a VBA claim:</a:t>
            </a:r>
          </a:p>
          <a:p>
            <a:pPr lvl="1"/>
            <a:r>
              <a:rPr lang="en-US" sz="2000">
                <a:solidFill>
                  <a:srgbClr val="0000FF"/>
                </a:solidFill>
                <a:hlinkClick r:id="rId5">
                  <a:extLst>
                    <a:ext uri="{A12FA001-AC4F-418D-AE19-62706E023703}">
                      <ahyp:hlinkClr xmlns:ahyp="http://schemas.microsoft.com/office/drawing/2018/hyperlinkcolor" val="tx"/>
                    </a:ext>
                  </a:extLst>
                </a:hlinkClick>
              </a:rPr>
              <a:t>File for disability compensation with VA Form 21-526EZ | Veterans Affairs</a:t>
            </a:r>
            <a:endParaRPr lang="en-US" sz="2000">
              <a:solidFill>
                <a:srgbClr val="0000FF"/>
              </a:solidFill>
            </a:endParaRPr>
          </a:p>
          <a:p>
            <a:pPr marL="342900" lvl="1" indent="0">
              <a:buFont typeface="Arial"/>
              <a:buNone/>
            </a:pPr>
            <a:endParaRPr lang="en-US" sz="2000"/>
          </a:p>
          <a:p>
            <a:r>
              <a:rPr lang="en-US"/>
              <a:t>Airborne Hazards and Open Burn Pit Registry: </a:t>
            </a:r>
            <a:r>
              <a:rPr lang="en-US">
                <a:solidFill>
                  <a:srgbClr val="0000FF"/>
                </a:solidFill>
                <a:hlinkClick r:id="rId6">
                  <a:extLst>
                    <a:ext uri="{A12FA001-AC4F-418D-AE19-62706E023703}">
                      <ahyp:hlinkClr xmlns:ahyp="http://schemas.microsoft.com/office/drawing/2018/hyperlinkcolor" val="tx"/>
                    </a:ext>
                  </a:extLst>
                </a:hlinkClick>
              </a:rPr>
              <a:t>HOME - Airborne Hazards and Open Burn Pit Registry (va.gov)</a:t>
            </a:r>
            <a:endParaRPr lang="en-US">
              <a:solidFill>
                <a:srgbClr val="0000FF"/>
              </a:solidFill>
            </a:endParaRPr>
          </a:p>
          <a:p>
            <a:pPr marL="0" indent="0">
              <a:buNone/>
            </a:pPr>
            <a:endParaRPr lang="en-US">
              <a:solidFill>
                <a:srgbClr val="0000FF"/>
              </a:solidFill>
            </a:endParaRPr>
          </a:p>
          <a:p>
            <a:r>
              <a:rPr lang="en-US" sz="2000"/>
              <a:t>Visit </a:t>
            </a:r>
            <a:r>
              <a:rPr lang="en-US" sz="2000">
                <a:solidFill>
                  <a:srgbClr val="0000FF"/>
                </a:solidFill>
                <a:hlinkClick r:id="rId7">
                  <a:extLst>
                    <a:ext uri="{A12FA001-AC4F-418D-AE19-62706E023703}">
                      <ahyp:hlinkClr xmlns:ahyp="http://schemas.microsoft.com/office/drawing/2018/hyperlinkcolor" val="tx"/>
                    </a:ext>
                  </a:extLst>
                </a:hlinkClick>
              </a:rPr>
              <a:t>this blog post </a:t>
            </a:r>
            <a:r>
              <a:rPr lang="en-US" sz="2000"/>
              <a:t>to access a suite of external products (included translated versions).</a:t>
            </a:r>
          </a:p>
          <a:p>
            <a:pPr marL="0" indent="0">
              <a:buNone/>
            </a:pPr>
            <a:endParaRPr lang="en-US">
              <a:solidFill>
                <a:srgbClr val="0000FF"/>
              </a:solidFill>
            </a:endParaRPr>
          </a:p>
          <a:p>
            <a:endParaRPr lang="en-US"/>
          </a:p>
        </p:txBody>
      </p:sp>
    </p:spTree>
    <p:extLst>
      <p:ext uri="{BB962C8B-B14F-4D97-AF65-F5344CB8AC3E}">
        <p14:creationId xmlns:p14="http://schemas.microsoft.com/office/powerpoint/2010/main" val="193285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8CB8-E9CF-D997-70D2-00CCDB253061}"/>
              </a:ext>
            </a:extLst>
          </p:cNvPr>
          <p:cNvSpPr>
            <a:spLocks noGrp="1"/>
          </p:cNvSpPr>
          <p:nvPr>
            <p:ph type="title"/>
          </p:nvPr>
        </p:nvSpPr>
        <p:spPr/>
        <p:txBody>
          <a:bodyPr>
            <a:normAutofit/>
          </a:bodyPr>
          <a:lstStyle/>
          <a:p>
            <a:r>
              <a:rPr lang="en-US" sz="2800"/>
              <a:t>Purpose</a:t>
            </a:r>
          </a:p>
        </p:txBody>
      </p:sp>
      <p:sp>
        <p:nvSpPr>
          <p:cNvPr id="4" name="Slide Number Placeholder 3">
            <a:extLst>
              <a:ext uri="{FF2B5EF4-FFF2-40B4-BE49-F238E27FC236}">
                <a16:creationId xmlns:a16="http://schemas.microsoft.com/office/drawing/2014/main" id="{2EFBBDF7-D743-E98E-36AD-C5B450253C98}"/>
              </a:ext>
            </a:extLst>
          </p:cNvPr>
          <p:cNvSpPr>
            <a:spLocks noGrp="1"/>
          </p:cNvSpPr>
          <p:nvPr>
            <p:ph type="sldNum" sz="quarter" idx="10"/>
          </p:nvPr>
        </p:nvSpPr>
        <p:spPr/>
        <p:txBody>
          <a:bodyPr/>
          <a:lstStyle/>
          <a:p>
            <a:fld id="{71D2E955-1962-4AEE-8867-D22B674B3D18}" type="slidenum">
              <a:rPr lang="en-US" smtClean="0"/>
              <a:pPr/>
              <a:t>2</a:t>
            </a:fld>
            <a:endParaRPr lang="en-US"/>
          </a:p>
        </p:txBody>
      </p:sp>
      <p:sp>
        <p:nvSpPr>
          <p:cNvPr id="6" name="Content Placeholder 2">
            <a:extLst>
              <a:ext uri="{FF2B5EF4-FFF2-40B4-BE49-F238E27FC236}">
                <a16:creationId xmlns:a16="http://schemas.microsoft.com/office/drawing/2014/main" id="{905828AF-0277-77EF-E439-7CA69746101D}"/>
              </a:ext>
            </a:extLst>
          </p:cNvPr>
          <p:cNvSpPr txBox="1">
            <a:spLocks/>
          </p:cNvSpPr>
          <p:nvPr/>
        </p:nvSpPr>
        <p:spPr>
          <a:xfrm>
            <a:off x="609600" y="1036433"/>
            <a:ext cx="10972800" cy="4785135"/>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1pPr>
            <a:lvl2pPr marL="557213" indent="-214313" algn="l" defTabSz="342900" rtl="0" eaLnBrk="1" latinLnBrk="0" hangingPunct="1">
              <a:spcBef>
                <a:spcPct val="20000"/>
              </a:spcBef>
              <a:buFont typeface="Arial"/>
              <a:buChar char="–"/>
              <a:defRPr sz="1350" kern="120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200" kern="1200">
                <a:solidFill>
                  <a:schemeClr val="tx1"/>
                </a:solidFill>
                <a:latin typeface="Arial" pitchFamily="34" charset="0"/>
                <a:ea typeface="+mn-ea"/>
                <a:cs typeface="Arial" pitchFamily="34" charset="0"/>
              </a:defRPr>
            </a:lvl3pPr>
            <a:lvl4pPr marL="12001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4pPr>
            <a:lvl5pPr marL="1543050" indent="-171450" algn="l" defTabSz="342900" rtl="0" eaLnBrk="1" latinLnBrk="0" hangingPunct="1">
              <a:spcBef>
                <a:spcPct val="20000"/>
              </a:spcBef>
              <a:buFont typeface="Arial"/>
              <a:buChar char="»"/>
              <a:defRPr sz="105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2000"/>
              <a:t>This training provides an updated overview on key PACT Act elements, such as:</a:t>
            </a:r>
          </a:p>
          <a:p>
            <a:pPr marL="0" indent="0">
              <a:buFont typeface="Arial"/>
              <a:buNone/>
            </a:pPr>
            <a:endParaRPr lang="en-US" sz="2000"/>
          </a:p>
          <a:p>
            <a:pPr>
              <a:buFont typeface="Arial" panose="020B0604020202020204" pitchFamily="34" charset="0"/>
              <a:buChar char="•"/>
            </a:pPr>
            <a:r>
              <a:rPr lang="en-US" sz="2000"/>
              <a:t>What is the PACT Act? </a:t>
            </a:r>
          </a:p>
          <a:p>
            <a:pPr>
              <a:buFont typeface="Arial" panose="020B0604020202020204" pitchFamily="34" charset="0"/>
              <a:buChar char="•"/>
            </a:pPr>
            <a:r>
              <a:rPr lang="en-US" sz="2000"/>
              <a:t>Who is eligible for care under the PACT Act?</a:t>
            </a:r>
          </a:p>
          <a:p>
            <a:pPr>
              <a:buFont typeface="Arial" panose="020B0604020202020204" pitchFamily="34" charset="0"/>
              <a:buChar char="•"/>
            </a:pPr>
            <a:r>
              <a:rPr lang="en-US" sz="2000"/>
              <a:t>What is a toxic exposure risk activity? </a:t>
            </a:r>
          </a:p>
          <a:p>
            <a:pPr>
              <a:buFont typeface="Arial" panose="020B0604020202020204" pitchFamily="34" charset="0"/>
              <a:buChar char="•"/>
            </a:pPr>
            <a:r>
              <a:rPr lang="en-US" sz="2000"/>
              <a:t>How do I apply for VA health care? </a:t>
            </a:r>
          </a:p>
          <a:p>
            <a:pPr>
              <a:buFont typeface="Arial" panose="020B0604020202020204" pitchFamily="34" charset="0"/>
              <a:buChar char="•"/>
            </a:pPr>
            <a:r>
              <a:rPr lang="en-US" sz="2000"/>
              <a:t>Why should I apply for VA health care? </a:t>
            </a:r>
          </a:p>
          <a:p>
            <a:pPr>
              <a:buFont typeface="Arial" panose="020B0604020202020204" pitchFamily="34" charset="0"/>
              <a:buChar char="•"/>
            </a:pPr>
            <a:r>
              <a:rPr lang="en-US" sz="2000"/>
              <a:t>What is the toxic exposure screening? </a:t>
            </a:r>
          </a:p>
          <a:p>
            <a:pPr>
              <a:buFont typeface="Arial" panose="020B0604020202020204" pitchFamily="34" charset="0"/>
              <a:buChar char="•"/>
            </a:pPr>
            <a:r>
              <a:rPr lang="en-US" sz="2000"/>
              <a:t>What are presumptive conditions under the PACT Act?</a:t>
            </a:r>
          </a:p>
          <a:p>
            <a:pPr>
              <a:buFont typeface="Arial" panose="020B0604020202020204" pitchFamily="34" charset="0"/>
              <a:buChar char="•"/>
            </a:pPr>
            <a:r>
              <a:rPr lang="en-US" sz="2000"/>
              <a:t>How do I file a claim for benefits?</a:t>
            </a:r>
          </a:p>
          <a:p>
            <a:pPr>
              <a:buFont typeface="Arial" panose="020B0604020202020204" pitchFamily="34" charset="0"/>
              <a:buChar char="•"/>
            </a:pPr>
            <a:r>
              <a:rPr lang="en-US" sz="2000"/>
              <a:t>Where can I find more information? </a:t>
            </a:r>
          </a:p>
          <a:p>
            <a:pPr marL="0" indent="0">
              <a:buFont typeface="Arial"/>
              <a:buNone/>
            </a:pPr>
            <a:endParaRPr lang="en-US" sz="2000"/>
          </a:p>
          <a:p>
            <a:pPr marL="0" indent="0">
              <a:buFont typeface="Arial"/>
              <a:buNone/>
            </a:pPr>
            <a:endParaRPr lang="en-US" sz="2000"/>
          </a:p>
          <a:p>
            <a:pPr marL="0" indent="0">
              <a:buFont typeface="Arial"/>
              <a:buNone/>
            </a:pPr>
            <a:endParaRPr lang="en-US" sz="2000"/>
          </a:p>
          <a:p>
            <a:endParaRPr lang="en-US" sz="2000"/>
          </a:p>
        </p:txBody>
      </p:sp>
    </p:spTree>
    <p:extLst>
      <p:ext uri="{BB962C8B-B14F-4D97-AF65-F5344CB8AC3E}">
        <p14:creationId xmlns:p14="http://schemas.microsoft.com/office/powerpoint/2010/main" val="1052212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85C6-83BF-1111-55E9-3319F4BA769E}"/>
              </a:ext>
            </a:extLst>
          </p:cNvPr>
          <p:cNvSpPr>
            <a:spLocks noGrp="1"/>
          </p:cNvSpPr>
          <p:nvPr>
            <p:ph type="title"/>
          </p:nvPr>
        </p:nvSpPr>
        <p:spPr/>
        <p:txBody>
          <a:bodyPr>
            <a:normAutofit/>
          </a:bodyPr>
          <a:lstStyle/>
          <a:p>
            <a:r>
              <a:rPr lang="en-US" sz="2800"/>
              <a:t>PACT Act Overview</a:t>
            </a:r>
            <a:endParaRPr lang="en-US"/>
          </a:p>
        </p:txBody>
      </p:sp>
      <p:grpSp>
        <p:nvGrpSpPr>
          <p:cNvPr id="3" name="Group 2">
            <a:extLst>
              <a:ext uri="{FF2B5EF4-FFF2-40B4-BE49-F238E27FC236}">
                <a16:creationId xmlns:a16="http://schemas.microsoft.com/office/drawing/2014/main" id="{E3541F47-4751-3FEB-098C-8B736ED7A3CE}"/>
              </a:ext>
            </a:extLst>
          </p:cNvPr>
          <p:cNvGrpSpPr/>
          <p:nvPr/>
        </p:nvGrpSpPr>
        <p:grpSpPr>
          <a:xfrm>
            <a:off x="176349" y="1632575"/>
            <a:ext cx="6106656" cy="3477875"/>
            <a:chOff x="176349" y="1632575"/>
            <a:chExt cx="6106656" cy="3477875"/>
          </a:xfrm>
        </p:grpSpPr>
        <p:sp>
          <p:nvSpPr>
            <p:cNvPr id="4" name="TextBox 3">
              <a:extLst>
                <a:ext uri="{FF2B5EF4-FFF2-40B4-BE49-F238E27FC236}">
                  <a16:creationId xmlns:a16="http://schemas.microsoft.com/office/drawing/2014/main" id="{DD761134-F184-6C6C-FB67-ED0D67400FB0}"/>
                </a:ext>
              </a:extLst>
            </p:cNvPr>
            <p:cNvSpPr txBox="1"/>
            <p:nvPr/>
          </p:nvSpPr>
          <p:spPr>
            <a:xfrm>
              <a:off x="363240" y="1632575"/>
              <a:ext cx="5919765" cy="3477875"/>
            </a:xfrm>
            <a:prstGeom prst="rect">
              <a:avLst/>
            </a:prstGeom>
            <a:noFill/>
          </p:spPr>
          <p:txBody>
            <a:bodyPr wrap="square">
              <a:spAutoFit/>
            </a:bodyPr>
            <a:lstStyle/>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Expanded VA health care eligibility </a:t>
              </a:r>
            </a:p>
            <a:p>
              <a:pPr marL="3429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Improved VA’s presumption decision making</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process</a:t>
              </a:r>
            </a:p>
            <a:p>
              <a:pPr marL="3429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Bolsters VA’s toxic exposure </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resources</a:t>
              </a:r>
            </a:p>
            <a:p>
              <a:pPr marL="3429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Strengthens VA’s toxic exposure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E0D895B-A8AD-A5D0-2F3A-C0CDB5AAE4EB}"/>
                </a:ext>
              </a:extLst>
            </p:cNvPr>
            <p:cNvPicPr>
              <a:picLocks noChangeAspect="1"/>
            </p:cNvPicPr>
            <p:nvPr/>
          </p:nvPicPr>
          <p:blipFill>
            <a:blip r:embed="rId3"/>
            <a:stretch>
              <a:fillRect/>
            </a:stretch>
          </p:blipFill>
          <p:spPr>
            <a:xfrm>
              <a:off x="292986" y="1632575"/>
              <a:ext cx="538575" cy="481453"/>
            </a:xfrm>
            <a:prstGeom prst="rect">
              <a:avLst/>
            </a:prstGeom>
          </p:spPr>
        </p:pic>
        <p:pic>
          <p:nvPicPr>
            <p:cNvPr id="7" name="Picture 6">
              <a:extLst>
                <a:ext uri="{FF2B5EF4-FFF2-40B4-BE49-F238E27FC236}">
                  <a16:creationId xmlns:a16="http://schemas.microsoft.com/office/drawing/2014/main" id="{27C28F3D-081F-714F-48E2-4E629D192A3D}"/>
                </a:ext>
              </a:extLst>
            </p:cNvPr>
            <p:cNvPicPr>
              <a:picLocks noChangeAspect="1"/>
            </p:cNvPicPr>
            <p:nvPr/>
          </p:nvPicPr>
          <p:blipFill>
            <a:blip r:embed="rId4"/>
            <a:stretch>
              <a:fillRect/>
            </a:stretch>
          </p:blipFill>
          <p:spPr>
            <a:xfrm>
              <a:off x="176349" y="4393105"/>
              <a:ext cx="657225" cy="485775"/>
            </a:xfrm>
            <a:prstGeom prst="rect">
              <a:avLst/>
            </a:prstGeom>
          </p:spPr>
        </p:pic>
        <p:pic>
          <p:nvPicPr>
            <p:cNvPr id="8" name="Picture 7">
              <a:extLst>
                <a:ext uri="{FF2B5EF4-FFF2-40B4-BE49-F238E27FC236}">
                  <a16:creationId xmlns:a16="http://schemas.microsoft.com/office/drawing/2014/main" id="{83EC8442-1902-A3DD-A545-3690A0BECE38}"/>
                </a:ext>
              </a:extLst>
            </p:cNvPr>
            <p:cNvPicPr>
              <a:picLocks noChangeAspect="1"/>
            </p:cNvPicPr>
            <p:nvPr/>
          </p:nvPicPr>
          <p:blipFill>
            <a:blip r:embed="rId5"/>
            <a:stretch>
              <a:fillRect/>
            </a:stretch>
          </p:blipFill>
          <p:spPr>
            <a:xfrm>
              <a:off x="267591" y="3462577"/>
              <a:ext cx="533400" cy="499695"/>
            </a:xfrm>
            <a:prstGeom prst="rect">
              <a:avLst/>
            </a:prstGeom>
          </p:spPr>
        </p:pic>
        <p:pic>
          <p:nvPicPr>
            <p:cNvPr id="9" name="Picture 8">
              <a:extLst>
                <a:ext uri="{FF2B5EF4-FFF2-40B4-BE49-F238E27FC236}">
                  <a16:creationId xmlns:a16="http://schemas.microsoft.com/office/drawing/2014/main" id="{ABA5685F-DCB0-5020-9F8C-3A7D6039A01D}"/>
                </a:ext>
              </a:extLst>
            </p:cNvPr>
            <p:cNvPicPr>
              <a:picLocks noChangeAspect="1"/>
            </p:cNvPicPr>
            <p:nvPr/>
          </p:nvPicPr>
          <p:blipFill>
            <a:blip r:embed="rId6"/>
            <a:stretch>
              <a:fillRect/>
            </a:stretch>
          </p:blipFill>
          <p:spPr>
            <a:xfrm>
              <a:off x="395585" y="2449866"/>
              <a:ext cx="333375" cy="457200"/>
            </a:xfrm>
            <a:prstGeom prst="rect">
              <a:avLst/>
            </a:prstGeom>
          </p:spPr>
        </p:pic>
      </p:grpSp>
      <p:grpSp>
        <p:nvGrpSpPr>
          <p:cNvPr id="10" name="Group 9">
            <a:extLst>
              <a:ext uri="{FF2B5EF4-FFF2-40B4-BE49-F238E27FC236}">
                <a16:creationId xmlns:a16="http://schemas.microsoft.com/office/drawing/2014/main" id="{FA5677D9-13CA-0DA7-28CC-E4B6A6C08667}"/>
              </a:ext>
            </a:extLst>
          </p:cNvPr>
          <p:cNvGrpSpPr/>
          <p:nvPr/>
        </p:nvGrpSpPr>
        <p:grpSpPr>
          <a:xfrm>
            <a:off x="6119835" y="1629793"/>
            <a:ext cx="5919765" cy="2554545"/>
            <a:chOff x="6469896" y="2081447"/>
            <a:chExt cx="5919765" cy="2554545"/>
          </a:xfrm>
        </p:grpSpPr>
        <p:sp>
          <p:nvSpPr>
            <p:cNvPr id="11" name="TextBox 10">
              <a:extLst>
                <a:ext uri="{FF2B5EF4-FFF2-40B4-BE49-F238E27FC236}">
                  <a16:creationId xmlns:a16="http://schemas.microsoft.com/office/drawing/2014/main" id="{1EB11799-1B94-9FFC-801E-1D83F19B2A72}"/>
                </a:ext>
              </a:extLst>
            </p:cNvPr>
            <p:cNvSpPr txBox="1"/>
            <p:nvPr/>
          </p:nvSpPr>
          <p:spPr>
            <a:xfrm>
              <a:off x="6469896" y="2081447"/>
              <a:ext cx="5919765" cy="2554545"/>
            </a:xfrm>
            <a:prstGeom prst="rect">
              <a:avLst/>
            </a:prstGeom>
            <a:noFill/>
          </p:spPr>
          <p:txBody>
            <a:bodyPr wrap="square">
              <a:spAutoFit/>
            </a:bodyPr>
            <a:lstStyle/>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Increased VA benefits claims processing</a:t>
              </a:r>
              <a:b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capacity</a:t>
              </a:r>
            </a:p>
            <a:p>
              <a:pPr marL="3429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Strengthens VA’s workforce</a:t>
              </a:r>
            </a:p>
            <a:p>
              <a:pPr marL="342900" marR="0" lvl="1"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alibri"/>
                <a:ea typeface="+mn-ea"/>
                <a:cs typeface="+mn-cs"/>
              </a:endParaRPr>
            </a:p>
            <a:p>
              <a:pPr marL="3429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Authorized funding for VA facility leases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2009CC3C-7949-D482-8056-AD7E2787F8D0}"/>
                </a:ext>
              </a:extLst>
            </p:cNvPr>
            <p:cNvPicPr>
              <a:picLocks noChangeAspect="1"/>
            </p:cNvPicPr>
            <p:nvPr/>
          </p:nvPicPr>
          <p:blipFill>
            <a:blip r:embed="rId7"/>
            <a:stretch>
              <a:fillRect/>
            </a:stretch>
          </p:blipFill>
          <p:spPr>
            <a:xfrm>
              <a:off x="6507998" y="2187121"/>
              <a:ext cx="495300" cy="381000"/>
            </a:xfrm>
            <a:prstGeom prst="rect">
              <a:avLst/>
            </a:prstGeom>
          </p:spPr>
        </p:pic>
        <p:pic>
          <p:nvPicPr>
            <p:cNvPr id="13" name="Picture 12">
              <a:extLst>
                <a:ext uri="{FF2B5EF4-FFF2-40B4-BE49-F238E27FC236}">
                  <a16:creationId xmlns:a16="http://schemas.microsoft.com/office/drawing/2014/main" id="{6C5F9ABF-C60C-EF89-CB42-BFE05BC5F27C}"/>
                </a:ext>
              </a:extLst>
            </p:cNvPr>
            <p:cNvPicPr>
              <a:picLocks noChangeAspect="1"/>
            </p:cNvPicPr>
            <p:nvPr/>
          </p:nvPicPr>
          <p:blipFill>
            <a:blip r:embed="rId8"/>
            <a:stretch>
              <a:fillRect/>
            </a:stretch>
          </p:blipFill>
          <p:spPr>
            <a:xfrm>
              <a:off x="6569908" y="3104415"/>
              <a:ext cx="371475" cy="504825"/>
            </a:xfrm>
            <a:prstGeom prst="rect">
              <a:avLst/>
            </a:prstGeom>
          </p:spPr>
        </p:pic>
        <p:pic>
          <p:nvPicPr>
            <p:cNvPr id="14" name="Picture 13">
              <a:extLst>
                <a:ext uri="{FF2B5EF4-FFF2-40B4-BE49-F238E27FC236}">
                  <a16:creationId xmlns:a16="http://schemas.microsoft.com/office/drawing/2014/main" id="{58719BB5-31EE-D20A-B8B9-288DF93C4CD4}"/>
                </a:ext>
              </a:extLst>
            </p:cNvPr>
            <p:cNvPicPr>
              <a:picLocks noChangeAspect="1"/>
            </p:cNvPicPr>
            <p:nvPr/>
          </p:nvPicPr>
          <p:blipFill>
            <a:blip r:embed="rId9"/>
            <a:stretch>
              <a:fillRect/>
            </a:stretch>
          </p:blipFill>
          <p:spPr>
            <a:xfrm>
              <a:off x="6469896" y="3909852"/>
              <a:ext cx="571500" cy="466725"/>
            </a:xfrm>
            <a:prstGeom prst="rect">
              <a:avLst/>
            </a:prstGeom>
          </p:spPr>
        </p:pic>
      </p:grpSp>
    </p:spTree>
    <p:extLst>
      <p:ext uri="{BB962C8B-B14F-4D97-AF65-F5344CB8AC3E}">
        <p14:creationId xmlns:p14="http://schemas.microsoft.com/office/powerpoint/2010/main" val="262263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D2AD4-3462-2193-85D6-46DE01561016}"/>
              </a:ext>
            </a:extLst>
          </p:cNvPr>
          <p:cNvSpPr>
            <a:spLocks noGrp="1"/>
          </p:cNvSpPr>
          <p:nvPr>
            <p:ph type="title"/>
          </p:nvPr>
        </p:nvSpPr>
        <p:spPr/>
        <p:txBody>
          <a:bodyPr>
            <a:normAutofit/>
          </a:bodyPr>
          <a:lstStyle/>
          <a:p>
            <a:r>
              <a:rPr lang="en-US" sz="2800"/>
              <a:t>2024 PACT Act Health Care Eligibility: What Changed?</a:t>
            </a:r>
          </a:p>
        </p:txBody>
      </p:sp>
      <p:sp>
        <p:nvSpPr>
          <p:cNvPr id="4" name="Slide Number Placeholder 3">
            <a:extLst>
              <a:ext uri="{FF2B5EF4-FFF2-40B4-BE49-F238E27FC236}">
                <a16:creationId xmlns:a16="http://schemas.microsoft.com/office/drawing/2014/main" id="{EA87A8C3-EFF5-6661-F8A1-A56C86F2E258}"/>
              </a:ext>
            </a:extLst>
          </p:cNvPr>
          <p:cNvSpPr>
            <a:spLocks noGrp="1"/>
          </p:cNvSpPr>
          <p:nvPr>
            <p:ph type="sldNum" sz="quarter" idx="10"/>
          </p:nvPr>
        </p:nvSpPr>
        <p:spPr/>
        <p:txBody>
          <a:bodyPr/>
          <a:lstStyle/>
          <a:p>
            <a:fld id="{71D2E955-1962-4AEE-8867-D22B674B3D18}" type="slidenum">
              <a:rPr lang="en-US" smtClean="0"/>
              <a:pPr/>
              <a:t>4</a:t>
            </a:fld>
            <a:endParaRPr lang="en-US"/>
          </a:p>
        </p:txBody>
      </p:sp>
      <p:sp>
        <p:nvSpPr>
          <p:cNvPr id="10" name="Content Placeholder 2">
            <a:extLst>
              <a:ext uri="{FF2B5EF4-FFF2-40B4-BE49-F238E27FC236}">
                <a16:creationId xmlns:a16="http://schemas.microsoft.com/office/drawing/2014/main" id="{EF511D79-0D7A-F562-20A4-F68EFC640811}"/>
              </a:ext>
            </a:extLst>
          </p:cNvPr>
          <p:cNvSpPr>
            <a:spLocks noGrp="1"/>
          </p:cNvSpPr>
          <p:nvPr>
            <p:ph idx="1"/>
          </p:nvPr>
        </p:nvSpPr>
        <p:spPr>
          <a:xfrm>
            <a:off x="609600" y="900714"/>
            <a:ext cx="10972800" cy="5056572"/>
          </a:xfrm>
        </p:spPr>
        <p:txBody>
          <a:bodyPr anchor="t">
            <a:normAutofit fontScale="92500" lnSpcReduction="10000"/>
          </a:bodyPr>
          <a:lstStyle/>
          <a:p>
            <a:pPr>
              <a:lnSpc>
                <a:spcPct val="107000"/>
              </a:lnSpc>
              <a:spcBef>
                <a:spcPts val="0"/>
              </a:spcBef>
            </a:pPr>
            <a:endParaRPr lang="en-US" sz="2000">
              <a:effectLst/>
              <a:ea typeface="Calibri" panose="020F0502020204030204" pitchFamily="34" charset="0"/>
            </a:endParaRPr>
          </a:p>
          <a:p>
            <a:pPr>
              <a:lnSpc>
                <a:spcPct val="107000"/>
              </a:lnSpc>
              <a:spcBef>
                <a:spcPts val="0"/>
              </a:spcBef>
            </a:pPr>
            <a:r>
              <a:rPr lang="en-US" sz="2000">
                <a:effectLst/>
                <a:ea typeface="Calibri" panose="020F0502020204030204" pitchFamily="34" charset="0"/>
              </a:rPr>
              <a:t>Under the PACT Act, all toxic exposed Veterans were supposed to become eligible for VA care – in increments – between now and 2032. </a:t>
            </a:r>
          </a:p>
          <a:p>
            <a:pPr marL="0" marR="0" lvl="0" indent="0">
              <a:lnSpc>
                <a:spcPct val="107000"/>
              </a:lnSpc>
              <a:spcBef>
                <a:spcPts val="0"/>
              </a:spcBef>
              <a:spcAft>
                <a:spcPts val="0"/>
              </a:spcAft>
              <a:buNone/>
            </a:pPr>
            <a:endParaRPr lang="en-US" sz="2000">
              <a:effectLst/>
              <a:ea typeface="Calibri" panose="020F0502020204030204" pitchFamily="34" charset="0"/>
            </a:endParaRPr>
          </a:p>
          <a:p>
            <a:pPr>
              <a:lnSpc>
                <a:spcPct val="107000"/>
              </a:lnSpc>
              <a:spcBef>
                <a:spcPts val="0"/>
              </a:spcBef>
            </a:pPr>
            <a:r>
              <a:rPr lang="en-US" sz="2000">
                <a:effectLst/>
                <a:ea typeface="Calibri" panose="020F0502020204030204" pitchFamily="34" charset="0"/>
              </a:rPr>
              <a:t>VA eliminated the phased-in approach – meaning that three new cohorts of Veterans are now eligibl</a:t>
            </a:r>
            <a:r>
              <a:rPr lang="en-US" sz="2000">
                <a:ea typeface="Calibri" panose="020F0502020204030204" pitchFamily="34" charset="0"/>
              </a:rPr>
              <a:t>e to enroll in VA health care as of March 5, 2024. </a:t>
            </a:r>
          </a:p>
          <a:p>
            <a:pPr marL="0" indent="0">
              <a:lnSpc>
                <a:spcPct val="107000"/>
              </a:lnSpc>
              <a:spcBef>
                <a:spcPts val="0"/>
              </a:spcBef>
              <a:buNone/>
            </a:pPr>
            <a:endParaRPr lang="en-US" sz="2000">
              <a:effectLst/>
              <a:ea typeface="Calibri" panose="020F0502020204030204" pitchFamily="34" charset="0"/>
            </a:endParaRPr>
          </a:p>
          <a:p>
            <a:pPr marL="0" indent="0">
              <a:lnSpc>
                <a:spcPct val="107000"/>
              </a:lnSpc>
              <a:spcBef>
                <a:spcPts val="0"/>
              </a:spcBef>
              <a:buNone/>
            </a:pPr>
            <a:endParaRPr lang="en-US" sz="2000">
              <a:ea typeface="Calibri" panose="020F0502020204030204" pitchFamily="34" charset="0"/>
            </a:endParaRPr>
          </a:p>
          <a:p>
            <a:pPr marL="0" indent="0">
              <a:lnSpc>
                <a:spcPct val="107000"/>
              </a:lnSpc>
              <a:spcBef>
                <a:spcPts val="0"/>
              </a:spcBef>
              <a:buNone/>
            </a:pPr>
            <a:endParaRPr lang="en-US" sz="2000">
              <a:effectLst/>
              <a:ea typeface="Calibri" panose="020F0502020204030204" pitchFamily="34" charset="0"/>
            </a:endParaRPr>
          </a:p>
          <a:p>
            <a:pPr marL="0" indent="0">
              <a:lnSpc>
                <a:spcPct val="107000"/>
              </a:lnSpc>
              <a:spcBef>
                <a:spcPts val="0"/>
              </a:spcBef>
              <a:buNone/>
            </a:pPr>
            <a:endParaRPr lang="en-US" sz="2000">
              <a:ea typeface="Calibri" panose="020F0502020204030204" pitchFamily="34" charset="0"/>
            </a:endParaRPr>
          </a:p>
          <a:p>
            <a:pPr marL="0" indent="0">
              <a:lnSpc>
                <a:spcPct val="107000"/>
              </a:lnSpc>
              <a:spcBef>
                <a:spcPts val="0"/>
              </a:spcBef>
              <a:buNone/>
            </a:pPr>
            <a:endParaRPr lang="en-US" sz="2000">
              <a:effectLst/>
              <a:ea typeface="Calibri" panose="020F0502020204030204" pitchFamily="34" charset="0"/>
            </a:endParaRPr>
          </a:p>
          <a:p>
            <a:pPr marL="0" indent="0">
              <a:lnSpc>
                <a:spcPct val="107000"/>
              </a:lnSpc>
              <a:spcBef>
                <a:spcPts val="0"/>
              </a:spcBef>
              <a:buNone/>
            </a:pPr>
            <a:endParaRPr lang="en-US" sz="2000">
              <a:ea typeface="Calibri" panose="020F0502020204030204" pitchFamily="34" charset="0"/>
            </a:endParaRPr>
          </a:p>
          <a:p>
            <a:pPr marL="0" indent="0">
              <a:lnSpc>
                <a:spcPct val="107000"/>
              </a:lnSpc>
              <a:spcBef>
                <a:spcPts val="0"/>
              </a:spcBef>
              <a:buNone/>
            </a:pPr>
            <a:endParaRPr lang="en-US" sz="2000">
              <a:effectLst/>
              <a:ea typeface="Calibri" panose="020F0502020204030204" pitchFamily="34" charset="0"/>
            </a:endParaRPr>
          </a:p>
          <a:p>
            <a:pPr marL="0" indent="0">
              <a:lnSpc>
                <a:spcPct val="107000"/>
              </a:lnSpc>
              <a:spcBef>
                <a:spcPts val="0"/>
              </a:spcBef>
              <a:buNone/>
            </a:pPr>
            <a:endParaRPr lang="en-US" sz="2000">
              <a:ea typeface="Calibri" panose="020F0502020204030204" pitchFamily="34" charset="0"/>
            </a:endParaRPr>
          </a:p>
          <a:p>
            <a:pPr marL="0" indent="0">
              <a:lnSpc>
                <a:spcPct val="107000"/>
              </a:lnSpc>
              <a:spcBef>
                <a:spcPts val="0"/>
              </a:spcBef>
              <a:buNone/>
            </a:pPr>
            <a:endParaRPr lang="en-US" sz="2000">
              <a:effectLst/>
              <a:ea typeface="Calibri" panose="020F0502020204030204" pitchFamily="34" charset="0"/>
            </a:endParaRPr>
          </a:p>
          <a:p>
            <a:pPr marL="0" indent="0" algn="ctr">
              <a:lnSpc>
                <a:spcPct val="107000"/>
              </a:lnSpc>
              <a:spcBef>
                <a:spcPts val="0"/>
              </a:spcBef>
              <a:buNone/>
            </a:pPr>
            <a:r>
              <a:rPr lang="en-US" sz="1800" i="1">
                <a:effectLst/>
                <a:ea typeface="Calibri" panose="020F0502020204030204" pitchFamily="34" charset="0"/>
              </a:rPr>
              <a:t>Veterans must first meet the minimum active-duty service and discharge requirements to qualify for VA health care under PACT Act authorities.</a:t>
            </a:r>
          </a:p>
        </p:txBody>
      </p:sp>
    </p:spTree>
    <p:extLst>
      <p:ext uri="{BB962C8B-B14F-4D97-AF65-F5344CB8AC3E}">
        <p14:creationId xmlns:p14="http://schemas.microsoft.com/office/powerpoint/2010/main" val="155404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B782-D5D3-1799-88C3-CFBA8CD6C233}"/>
              </a:ext>
            </a:extLst>
          </p:cNvPr>
          <p:cNvSpPr>
            <a:spLocks noGrp="1"/>
          </p:cNvSpPr>
          <p:nvPr>
            <p:ph type="title"/>
          </p:nvPr>
        </p:nvSpPr>
        <p:spPr/>
        <p:txBody>
          <a:bodyPr>
            <a:normAutofit/>
          </a:bodyPr>
          <a:lstStyle/>
          <a:p>
            <a:r>
              <a:rPr lang="en-US" sz="2800"/>
              <a:t>Newly Eligible Veteran Cohorts</a:t>
            </a:r>
          </a:p>
        </p:txBody>
      </p:sp>
      <p:sp>
        <p:nvSpPr>
          <p:cNvPr id="3" name="Content Placeholder 2">
            <a:extLst>
              <a:ext uri="{FF2B5EF4-FFF2-40B4-BE49-F238E27FC236}">
                <a16:creationId xmlns:a16="http://schemas.microsoft.com/office/drawing/2014/main" id="{E9A8F615-42B7-30A6-56A8-84570948F8D1}"/>
              </a:ext>
            </a:extLst>
          </p:cNvPr>
          <p:cNvSpPr>
            <a:spLocks noGrp="1"/>
          </p:cNvSpPr>
          <p:nvPr>
            <p:ph idx="1"/>
          </p:nvPr>
        </p:nvSpPr>
        <p:spPr/>
        <p:txBody>
          <a:bodyPr>
            <a:normAutofit/>
          </a:bodyPr>
          <a:lstStyle/>
          <a:p>
            <a:r>
              <a:rPr lang="en-US" sz="2000">
                <a:effectLst/>
                <a:ea typeface="Calibri" panose="020F0502020204030204" pitchFamily="34" charset="0"/>
              </a:rPr>
              <a:t>Veterans who participated in a toxic exposure risk activity (TERA), as defined by law, while serving on active duty, active duty for training, or inactive duty training.</a:t>
            </a:r>
            <a:br>
              <a:rPr lang="en-US" sz="2000">
                <a:effectLst/>
                <a:ea typeface="Calibri" panose="020F0502020204030204" pitchFamily="34" charset="0"/>
              </a:rPr>
            </a:br>
            <a:endParaRPr lang="en-US" sz="2000">
              <a:effectLst/>
              <a:ea typeface="Calibri" panose="020F0502020204030204" pitchFamily="34" charset="0"/>
            </a:endParaRPr>
          </a:p>
          <a:p>
            <a:r>
              <a:rPr lang="en-US" sz="2000">
                <a:effectLst/>
                <a:ea typeface="Calibri" panose="020F0502020204030204" pitchFamily="34" charset="0"/>
              </a:rPr>
              <a:t>Veterans who were assigned to a duty station in (including airspace above) certain locations during specific periods of time: </a:t>
            </a:r>
          </a:p>
          <a:p>
            <a:pPr lvl="1"/>
            <a:r>
              <a:rPr lang="en-US" sz="2000">
                <a:effectLst/>
                <a:ea typeface="Calibri" panose="020F0502020204030204" pitchFamily="34" charset="0"/>
              </a:rPr>
              <a:t>On or after August 2, 1990, in the following countries: Bahrain, Iraq, Kuwait, Oman, Qatar, Saudi Arabia, Somalia, or the United Arab Emirates</a:t>
            </a:r>
          </a:p>
          <a:p>
            <a:pPr lvl="1"/>
            <a:r>
              <a:rPr lang="en-US" sz="2000">
                <a:effectLst/>
                <a:ea typeface="Calibri" panose="020F0502020204030204" pitchFamily="34" charset="0"/>
              </a:rPr>
              <a:t>On or after September 11, 2001, in the following countries: Afghanistan, Djibouti, Egypt, Jordan, Lebanon, Syria, Yemen, Uzbekistan, or any other country determined relevant by VA. (</a:t>
            </a:r>
            <a:r>
              <a:rPr lang="en-US" sz="2000" b="1">
                <a:effectLst/>
                <a:ea typeface="Calibri" panose="020F0502020204030204" pitchFamily="34" charset="0"/>
              </a:rPr>
              <a:t>Note</a:t>
            </a:r>
            <a:r>
              <a:rPr lang="en-US" sz="2000">
                <a:effectLst/>
                <a:ea typeface="Calibri" panose="020F0502020204030204" pitchFamily="34" charset="0"/>
              </a:rPr>
              <a:t>: VA has not determined any other country relevant at this time.)</a:t>
            </a:r>
            <a:br>
              <a:rPr lang="en-US" sz="2000">
                <a:effectLst/>
                <a:ea typeface="Calibri" panose="020F0502020204030204" pitchFamily="34" charset="0"/>
              </a:rPr>
            </a:br>
            <a:endParaRPr lang="en-US" sz="2000">
              <a:ea typeface="Calibri" panose="020F0502020204030204" pitchFamily="34" charset="0"/>
            </a:endParaRPr>
          </a:p>
          <a:p>
            <a:r>
              <a:rPr lang="en-US" sz="2000">
                <a:effectLst/>
                <a:ea typeface="Calibri" panose="020F0502020204030204" pitchFamily="34" charset="0"/>
              </a:rPr>
              <a:t>Veterans who were deployed in support of Operation Enduring Freedom, Operation Freedom’s Sentinel, Operation Iraqi Freedom, Operation New Dawn, Operation Inherent Resolve, and Resolute Support Mission.</a:t>
            </a:r>
          </a:p>
          <a:p>
            <a:endParaRPr lang="en-US" sz="2000"/>
          </a:p>
        </p:txBody>
      </p:sp>
      <p:sp>
        <p:nvSpPr>
          <p:cNvPr id="4" name="Slide Number Placeholder 3">
            <a:extLst>
              <a:ext uri="{FF2B5EF4-FFF2-40B4-BE49-F238E27FC236}">
                <a16:creationId xmlns:a16="http://schemas.microsoft.com/office/drawing/2014/main" id="{5B527BC7-4E11-5A0A-BA79-39020AE1DA5B}"/>
              </a:ext>
            </a:extLst>
          </p:cNvPr>
          <p:cNvSpPr>
            <a:spLocks noGrp="1"/>
          </p:cNvSpPr>
          <p:nvPr>
            <p:ph type="sldNum" sz="quarter" idx="10"/>
          </p:nvPr>
        </p:nvSpPr>
        <p:spPr/>
        <p:txBody>
          <a:bodyPr/>
          <a:lstStyle/>
          <a:p>
            <a:fld id="{71D2E955-1962-4AEE-8867-D22B674B3D18}" type="slidenum">
              <a:rPr lang="en-US" smtClean="0"/>
              <a:pPr/>
              <a:t>5</a:t>
            </a:fld>
            <a:endParaRPr lang="en-US"/>
          </a:p>
        </p:txBody>
      </p:sp>
    </p:spTree>
    <p:extLst>
      <p:ext uri="{BB962C8B-B14F-4D97-AF65-F5344CB8AC3E}">
        <p14:creationId xmlns:p14="http://schemas.microsoft.com/office/powerpoint/2010/main" val="1619651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26DB9-41F2-E37B-E3C3-ABD3086174EE}"/>
              </a:ext>
            </a:extLst>
          </p:cNvPr>
          <p:cNvSpPr>
            <a:spLocks noGrp="1"/>
          </p:cNvSpPr>
          <p:nvPr>
            <p:ph type="title"/>
          </p:nvPr>
        </p:nvSpPr>
        <p:spPr/>
        <p:txBody>
          <a:bodyPr>
            <a:normAutofit/>
          </a:bodyPr>
          <a:lstStyle/>
          <a:p>
            <a:r>
              <a:rPr lang="en-US" sz="2800"/>
              <a:t>What Is Considered a TERA?</a:t>
            </a:r>
          </a:p>
        </p:txBody>
      </p:sp>
      <p:sp>
        <p:nvSpPr>
          <p:cNvPr id="4" name="Slide Number Placeholder 3">
            <a:extLst>
              <a:ext uri="{FF2B5EF4-FFF2-40B4-BE49-F238E27FC236}">
                <a16:creationId xmlns:a16="http://schemas.microsoft.com/office/drawing/2014/main" id="{4580ADA1-B13B-8DA6-6CD6-2A51413E6133}"/>
              </a:ext>
            </a:extLst>
          </p:cNvPr>
          <p:cNvSpPr>
            <a:spLocks noGrp="1"/>
          </p:cNvSpPr>
          <p:nvPr>
            <p:ph type="sldNum" sz="quarter" idx="10"/>
          </p:nvPr>
        </p:nvSpPr>
        <p:spPr/>
        <p:txBody>
          <a:bodyPr/>
          <a:lstStyle/>
          <a:p>
            <a:fld id="{71D2E955-1962-4AEE-8867-D22B674B3D18}" type="slidenum">
              <a:rPr lang="en-US" smtClean="0"/>
              <a:pPr/>
              <a:t>6</a:t>
            </a:fld>
            <a:endParaRPr lang="en-US"/>
          </a:p>
        </p:txBody>
      </p:sp>
      <p:sp>
        <p:nvSpPr>
          <p:cNvPr id="7" name="Content Placeholder 2">
            <a:extLst>
              <a:ext uri="{FF2B5EF4-FFF2-40B4-BE49-F238E27FC236}">
                <a16:creationId xmlns:a16="http://schemas.microsoft.com/office/drawing/2014/main" id="{9D06830F-C648-615C-A98C-1D29717EE3CF}"/>
              </a:ext>
            </a:extLst>
          </p:cNvPr>
          <p:cNvSpPr>
            <a:spLocks noGrp="1"/>
          </p:cNvSpPr>
          <p:nvPr>
            <p:ph idx="1"/>
          </p:nvPr>
        </p:nvSpPr>
        <p:spPr>
          <a:xfrm>
            <a:off x="301256" y="795198"/>
            <a:ext cx="11589488" cy="5044085"/>
          </a:xfrm>
        </p:spPr>
        <p:txBody>
          <a:bodyPr vert="horz" lIns="91440" tIns="45720" rIns="91440" bIns="45720" rtlCol="0" anchor="t">
            <a:noAutofit/>
          </a:bodyPr>
          <a:lstStyle/>
          <a:p>
            <a:pPr marL="0" indent="0">
              <a:lnSpc>
                <a:spcPct val="107000"/>
              </a:lnSpc>
              <a:spcBef>
                <a:spcPts val="0"/>
              </a:spcBef>
              <a:buNone/>
            </a:pPr>
            <a:r>
              <a:rPr lang="en-US" sz="2000">
                <a:effectLst/>
                <a:latin typeface="Arial"/>
                <a:ea typeface="Calibri" panose="020F0502020204030204" pitchFamily="34" charset="0"/>
                <a:cs typeface="Arial"/>
              </a:rPr>
              <a:t>VA has determined that Veterans who were exposed to one or more of the following hazards or conditions during active duty, active duty for training, or inactive duty training participated in a TERA:</a:t>
            </a:r>
            <a:br>
              <a:rPr lang="en-US" sz="2000">
                <a:latin typeface="Arial"/>
                <a:ea typeface="Calibri" panose="020F0502020204030204" pitchFamily="34" charset="0"/>
                <a:cs typeface="Arial"/>
              </a:rPr>
            </a:br>
            <a:endParaRPr lang="en-US"/>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Air pollutants (burn pits, sand, dust, particulates, oil well fires, sulfur fires).</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Chemicals (pesticides, herbicides, depleted uranium with embedded shrapnel, contaminated water).</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Occupational hazards (asbestos, industrial solvents, lead, paints including chemical agent resistant coating, firefighting foams).</a:t>
            </a:r>
          </a:p>
          <a:p>
            <a:pPr marL="556895" lvl="1" indent="-213995">
              <a:lnSpc>
                <a:spcPct val="107000"/>
              </a:lnSpc>
              <a:spcBef>
                <a:spcPts val="0"/>
              </a:spcBef>
              <a:buFont typeface="Arial" panose="02070309020205020404" pitchFamily="49" charset="0"/>
              <a:buChar char="•"/>
            </a:pPr>
            <a:r>
              <a:rPr lang="en-US" sz="2000">
                <a:effectLst/>
                <a:ea typeface="Calibri" panose="020F0502020204030204" pitchFamily="34" charset="0"/>
              </a:rPr>
              <a:t>Radiation (nuclear weapons handling, maintenance and detonation, radioactive material, calibration and measurement sources, X-rays, nuclear weapon technicians and dental technicians, served on nuclear submarine and other nuclear ships or in shipyards, or were involved in nuclear weapons handling and maintenance, including clean-up after accidents).</a:t>
            </a:r>
          </a:p>
          <a:p>
            <a:pPr marL="556895" lvl="1" indent="-213995">
              <a:lnSpc>
                <a:spcPct val="107000"/>
              </a:lnSpc>
              <a:spcBef>
                <a:spcPts val="0"/>
              </a:spcBef>
              <a:buFont typeface="Arial" panose="02070309020205020404" pitchFamily="49" charset="0"/>
              <a:buChar char="•"/>
            </a:pPr>
            <a:r>
              <a:rPr lang="en-US" sz="2000">
                <a:effectLst/>
                <a:latin typeface="Arial"/>
                <a:ea typeface="Calibri" panose="020F0502020204030204" pitchFamily="34" charset="0"/>
                <a:cs typeface="Arial"/>
              </a:rPr>
              <a:t>Warfare agents (nerve agents, chemical and biological weapons).</a:t>
            </a:r>
            <a:r>
              <a:rPr lang="en-US" sz="2000">
                <a:latin typeface="Arial"/>
                <a:ea typeface="Calibri" panose="020F0502020204030204" pitchFamily="34" charset="0"/>
                <a:cs typeface="Arial"/>
              </a:rPr>
              <a:t> </a:t>
            </a:r>
            <a:br>
              <a:rPr lang="en-US" sz="2000">
                <a:latin typeface="Arial"/>
                <a:ea typeface="Calibri" panose="020F0502020204030204" pitchFamily="34" charset="0"/>
                <a:cs typeface="Arial"/>
              </a:rPr>
            </a:br>
            <a:endParaRPr lang="en-US" sz="2000">
              <a:effectLst/>
              <a:ea typeface="Calibri" panose="020F0502020204030204" pitchFamily="34" charset="0"/>
            </a:endParaRPr>
          </a:p>
          <a:p>
            <a:pPr marL="0" indent="0">
              <a:lnSpc>
                <a:spcPct val="107000"/>
              </a:lnSpc>
              <a:spcBef>
                <a:spcPts val="0"/>
              </a:spcBef>
              <a:spcAft>
                <a:spcPts val="800"/>
              </a:spcAft>
              <a:buNone/>
            </a:pPr>
            <a:r>
              <a:rPr lang="en-US" sz="2000">
                <a:effectLst/>
                <a:ea typeface="Calibri" panose="020F0502020204030204" pitchFamily="34" charset="0"/>
              </a:rPr>
              <a:t>This is not a comprehensive list, and there’s no timeline. Veterans can view additional military exposure categories on VA’s Public Health website at </a:t>
            </a:r>
            <a:r>
              <a:rPr lang="en-US" sz="2000" u="sng">
                <a:solidFill>
                  <a:srgbClr val="0000FF"/>
                </a:solidFill>
                <a:effectLst/>
                <a:ea typeface="Calibri" panose="020F0502020204030204" pitchFamily="34" charset="0"/>
                <a:hlinkClick r:id="rId3">
                  <a:extLst>
                    <a:ext uri="{A12FA001-AC4F-418D-AE19-62706E023703}">
                      <ahyp:hlinkClr xmlns:ahyp="http://schemas.microsoft.com/office/drawing/2018/hyperlinkcolor" val="tx"/>
                    </a:ext>
                  </a:extLst>
                </a:hlinkClick>
              </a:rPr>
              <a:t>https://www.publichealth.va.gov/exposures/</a:t>
            </a:r>
            <a:r>
              <a:rPr lang="en-US" sz="2000">
                <a:effectLst/>
                <a:ea typeface="Calibri" panose="020F0502020204030204" pitchFamily="34" charset="0"/>
              </a:rPr>
              <a:t>.</a:t>
            </a:r>
          </a:p>
        </p:txBody>
      </p:sp>
    </p:spTree>
    <p:extLst>
      <p:ext uri="{BB962C8B-B14F-4D97-AF65-F5344CB8AC3E}">
        <p14:creationId xmlns:p14="http://schemas.microsoft.com/office/powerpoint/2010/main" val="278535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85C6-83BF-1111-55E9-3319F4BA769E}"/>
              </a:ext>
            </a:extLst>
          </p:cNvPr>
          <p:cNvSpPr>
            <a:spLocks noGrp="1"/>
          </p:cNvSpPr>
          <p:nvPr>
            <p:ph type="title"/>
          </p:nvPr>
        </p:nvSpPr>
        <p:spPr/>
        <p:txBody>
          <a:bodyPr>
            <a:normAutofit/>
          </a:bodyPr>
          <a:lstStyle/>
          <a:p>
            <a:r>
              <a:rPr lang="en-US" sz="2800">
                <a:latin typeface="Arial"/>
                <a:cs typeface="Arial"/>
              </a:rPr>
              <a:t>Vietnam Era Veteran VA Health Care Eligibility</a:t>
            </a:r>
            <a:endParaRPr lang="en-US"/>
          </a:p>
        </p:txBody>
      </p:sp>
      <p:sp>
        <p:nvSpPr>
          <p:cNvPr id="6" name="Content Placeholder 2">
            <a:extLst>
              <a:ext uri="{FF2B5EF4-FFF2-40B4-BE49-F238E27FC236}">
                <a16:creationId xmlns:a16="http://schemas.microsoft.com/office/drawing/2014/main" id="{54DD26A4-A1A1-4CF9-8ED7-5B292C37166D}"/>
              </a:ext>
            </a:extLst>
          </p:cNvPr>
          <p:cNvSpPr>
            <a:spLocks noGrp="1"/>
          </p:cNvSpPr>
          <p:nvPr>
            <p:ph idx="1"/>
          </p:nvPr>
        </p:nvSpPr>
        <p:spPr>
          <a:xfrm>
            <a:off x="1122948" y="1416800"/>
            <a:ext cx="9946105" cy="4024400"/>
          </a:xfrm>
        </p:spPr>
        <p:txBody>
          <a:bodyPr vert="horz" lIns="91440" tIns="45720" rIns="91440" bIns="45720" rtlCol="0" anchor="t">
            <a:normAutofit/>
          </a:bodyPr>
          <a:lstStyle/>
          <a:p>
            <a:pPr marL="0" indent="0">
              <a:spcBef>
                <a:spcPts val="0"/>
              </a:spcBef>
              <a:buNone/>
            </a:pPr>
            <a:r>
              <a:rPr lang="en-US" sz="2000">
                <a:latin typeface="Arial"/>
                <a:cs typeface="Arial"/>
              </a:rPr>
              <a:t>Veterans who served in the following locations and time periods are also eligible to enroll in VA health care effective on enactment (August 10, 2022):</a:t>
            </a:r>
          </a:p>
          <a:p>
            <a:pPr marL="0" indent="0">
              <a:spcBef>
                <a:spcPts val="0"/>
              </a:spcBef>
              <a:buNone/>
            </a:pPr>
            <a:endParaRPr lang="en-US" sz="2000"/>
          </a:p>
          <a:p>
            <a:pPr marL="556895" lvl="1" indent="-213995">
              <a:spcBef>
                <a:spcPts val="0"/>
              </a:spcBef>
            </a:pPr>
            <a:r>
              <a:rPr lang="en-US" sz="2000">
                <a:latin typeface="Arial"/>
                <a:cs typeface="Arial"/>
              </a:rPr>
              <a:t>Republic of Vietnam (between January 9, 1962, and May 7, 1975), </a:t>
            </a:r>
            <a:endParaRPr lang="en-US" sz="2000"/>
          </a:p>
          <a:p>
            <a:pPr marL="556895" lvl="1" indent="-213995">
              <a:spcBef>
                <a:spcPts val="0"/>
              </a:spcBef>
            </a:pPr>
            <a:r>
              <a:rPr lang="en-US" sz="2000">
                <a:latin typeface="Arial"/>
                <a:cs typeface="Arial"/>
              </a:rPr>
              <a:t>Thailand at any U.S. or Royal Thai base (between January 9, 1962, and June 30, 1976)</a:t>
            </a:r>
            <a:endParaRPr lang="en-US" sz="2000"/>
          </a:p>
          <a:p>
            <a:pPr marL="556895" lvl="1" indent="-213995">
              <a:spcBef>
                <a:spcPts val="0"/>
              </a:spcBef>
            </a:pPr>
            <a:r>
              <a:rPr lang="en-US" sz="2000">
                <a:latin typeface="Arial"/>
                <a:cs typeface="Arial"/>
              </a:rPr>
              <a:t>Laos (between December 1, 1965, and September 30, 1969)</a:t>
            </a:r>
            <a:endParaRPr lang="en-US" sz="2000"/>
          </a:p>
          <a:p>
            <a:pPr marL="556895" lvl="1" indent="-213995">
              <a:spcBef>
                <a:spcPts val="0"/>
              </a:spcBef>
            </a:pPr>
            <a:r>
              <a:rPr lang="en-US" sz="2000">
                <a:latin typeface="Arial"/>
                <a:cs typeface="Arial"/>
              </a:rPr>
              <a:t>Certain Provinces in Cambodia (between April 16, 1969, and April 30, 1969)</a:t>
            </a:r>
          </a:p>
          <a:p>
            <a:pPr marL="556895" lvl="1" indent="-213995">
              <a:spcBef>
                <a:spcPts val="0"/>
              </a:spcBef>
            </a:pPr>
            <a:r>
              <a:rPr lang="en-US" sz="2000">
                <a:latin typeface="Arial"/>
                <a:cs typeface="Arial"/>
              </a:rPr>
              <a:t>Guam or American Samoa or their territorial waters (between January 9, 1962, and July 31, 1980)</a:t>
            </a:r>
          </a:p>
          <a:p>
            <a:pPr marL="556895" lvl="1" indent="-213995">
              <a:spcBef>
                <a:spcPts val="0"/>
              </a:spcBef>
            </a:pPr>
            <a:r>
              <a:rPr lang="en-US" sz="2000">
                <a:latin typeface="Arial"/>
                <a:cs typeface="Arial"/>
              </a:rPr>
              <a:t>Johnston Atoll, or a ship that called there, between January 1, 1972, and September 30, 1977</a:t>
            </a:r>
          </a:p>
        </p:txBody>
      </p:sp>
    </p:spTree>
    <p:extLst>
      <p:ext uri="{BB962C8B-B14F-4D97-AF65-F5344CB8AC3E}">
        <p14:creationId xmlns:p14="http://schemas.microsoft.com/office/powerpoint/2010/main" val="237050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1CC3-F1ED-9711-4228-04D2A3149040}"/>
              </a:ext>
            </a:extLst>
          </p:cNvPr>
          <p:cNvSpPr>
            <a:spLocks noGrp="1"/>
          </p:cNvSpPr>
          <p:nvPr>
            <p:ph type="title"/>
          </p:nvPr>
        </p:nvSpPr>
        <p:spPr/>
        <p:txBody>
          <a:bodyPr>
            <a:normAutofit/>
          </a:bodyPr>
          <a:lstStyle/>
          <a:p>
            <a:r>
              <a:rPr lang="en-US" sz="2800"/>
              <a:t>VA Health Care Eligibility FAQs</a:t>
            </a:r>
          </a:p>
        </p:txBody>
      </p:sp>
      <p:sp>
        <p:nvSpPr>
          <p:cNvPr id="3" name="Content Placeholder 2">
            <a:extLst>
              <a:ext uri="{FF2B5EF4-FFF2-40B4-BE49-F238E27FC236}">
                <a16:creationId xmlns:a16="http://schemas.microsoft.com/office/drawing/2014/main" id="{A5F98BA8-4898-D716-EE19-B7378A4B3C8E}"/>
              </a:ext>
            </a:extLst>
          </p:cNvPr>
          <p:cNvSpPr>
            <a:spLocks noGrp="1"/>
          </p:cNvSpPr>
          <p:nvPr>
            <p:ph idx="1"/>
          </p:nvPr>
        </p:nvSpPr>
        <p:spPr/>
        <p:txBody>
          <a:bodyPr>
            <a:normAutofit lnSpcReduction="10000"/>
          </a:bodyPr>
          <a:lstStyle/>
          <a:p>
            <a:pPr marL="0" marR="0" lvl="0" indent="0">
              <a:lnSpc>
                <a:spcPct val="107000"/>
              </a:lnSpc>
              <a:spcBef>
                <a:spcPts val="0"/>
              </a:spcBef>
              <a:spcAft>
                <a:spcPts val="800"/>
              </a:spcAft>
              <a:buNone/>
              <a:tabLst>
                <a:tab pos="457200" algn="l"/>
              </a:tabLst>
            </a:pPr>
            <a:r>
              <a:rPr lang="en-US" sz="1600" b="1" kern="0">
                <a:effectLst/>
                <a:latin typeface="Arial" panose="020B0604020202020204" pitchFamily="34" charset="0"/>
                <a:ea typeface="Times New Roman" panose="02020603050405020304" pitchFamily="18" charset="0"/>
                <a:cs typeface="Times New Roman" panose="02020603050405020304" pitchFamily="18" charset="0"/>
              </a:rPr>
              <a:t>What are the minimum active-duty service requirements for VA health care?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200025" marR="0" indent="0">
              <a:lnSpc>
                <a:spcPct val="107000"/>
              </a:lnSpc>
              <a:spcBef>
                <a:spcPts val="0"/>
              </a:spcBef>
              <a:spcAft>
                <a:spcPts val="800"/>
              </a:spcAft>
              <a:buNone/>
            </a:pPr>
            <a:r>
              <a:rPr lang="en-US" sz="1600" kern="10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In general, </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Veterans must have </a:t>
            </a:r>
            <a:r>
              <a:rPr lang="en-US" sz="1600" kern="100">
                <a:solidFill>
                  <a:srgbClr val="111111"/>
                </a:solidFill>
                <a:effectLst/>
                <a:latin typeface="Arial" panose="020B0604020202020204" pitchFamily="34" charset="0"/>
                <a:ea typeface="Calibri" panose="020F0502020204030204" pitchFamily="34" charset="0"/>
                <a:cs typeface="Times New Roman" panose="02020603050405020304" pitchFamily="18" charset="0"/>
              </a:rPr>
              <a:t>s</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erved 24 months of continuous active duty or the full period for which they were called or ordered to active duty. </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200025" marR="0" indent="0">
              <a:lnSpc>
                <a:spcPct val="107000"/>
              </a:lnSpc>
              <a:spcBef>
                <a:spcPts val="0"/>
              </a:spcBef>
              <a:spcAft>
                <a:spcPts val="800"/>
              </a:spcAft>
              <a:buNone/>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Former members of the Reserves or National Guard are eligible for VA health care if they have qualifyin</a:t>
            </a:r>
            <a:r>
              <a:rPr lang="en-US" sz="1600" kern="0">
                <a:ea typeface="Times New Roman" panose="02020603050405020304" pitchFamily="18" charset="0"/>
                <a:cs typeface="Times New Roman" panose="02020603050405020304" pitchFamily="18" charset="0"/>
              </a:rPr>
              <a:t>g service </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(as described above) </a:t>
            </a:r>
            <a:r>
              <a:rPr lang="en-US" sz="1600" b="1" i="1" kern="0">
                <a:effectLst/>
                <a:latin typeface="Arial" panose="020B0604020202020204" pitchFamily="34" charset="0"/>
                <a:ea typeface="Times New Roman" panose="02020603050405020304" pitchFamily="18" charset="0"/>
                <a:cs typeface="Times New Roman" panose="02020603050405020304" pitchFamily="18" charset="0"/>
              </a:rPr>
              <a:t>and</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 meet one of the health care eligibility requirements in the PACT Act. Former members of the Reserves or National Guard who only served for training purposes may not be able to establish Veteran status if they did not incur a qualifying disability during such training. </a:t>
            </a:r>
          </a:p>
          <a:p>
            <a:pPr marL="200025" indent="0">
              <a:lnSpc>
                <a:spcPct val="107000"/>
              </a:lnSpc>
              <a:spcBef>
                <a:spcPts val="0"/>
              </a:spcBef>
              <a:spcAft>
                <a:spcPts val="800"/>
              </a:spcAft>
              <a:buNone/>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Some exceptions apply.</a:t>
            </a:r>
            <a:r>
              <a:rPr lang="en-US" sz="1600" kern="100">
                <a:latin typeface="Calibri" panose="020F0502020204030204" pitchFamily="34" charset="0"/>
                <a:ea typeface="Times New Roman" panose="02020603050405020304" pitchFamily="18" charset="0"/>
                <a:cs typeface="Times New Roman" panose="02020603050405020304" pitchFamily="18" charset="0"/>
              </a:rPr>
              <a:t> </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Please visit </a:t>
            </a:r>
            <a:r>
              <a:rPr lang="en-US" sz="1600" u="sng">
                <a:solidFill>
                  <a:srgbClr val="0000FF"/>
                </a:solidFill>
                <a:hlinkClick r:id="rId3">
                  <a:extLst>
                    <a:ext uri="{A12FA001-AC4F-418D-AE19-62706E023703}">
                      <ahyp:hlinkClr xmlns:ahyp="http://schemas.microsoft.com/office/drawing/2018/hyperlinkcolor" val="tx"/>
                    </a:ext>
                  </a:extLst>
                </a:hlinkClick>
              </a:rPr>
              <a:t>www.va.gov/health-care/eligibility </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for more information.</a:t>
            </a:r>
            <a:br>
              <a:rPr lang="en-US" sz="1600" kern="0">
                <a:effectLst/>
                <a:latin typeface="Arial" panose="020B0604020202020204" pitchFamily="34" charset="0"/>
                <a:ea typeface="Times New Roman" panose="02020603050405020304" pitchFamily="18" charset="0"/>
                <a:cs typeface="Times New Roman" panose="02020603050405020304" pitchFamily="18" charset="0"/>
              </a:rPr>
            </a:br>
            <a:endParaRPr lang="en-US" sz="1600" kern="100">
              <a:latin typeface="Calibri" panose="020F05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r>
              <a:rPr lang="en-US" sz="1600" b="1" kern="0">
                <a:effectLst/>
                <a:latin typeface="Arial" panose="020B0604020202020204" pitchFamily="34" charset="0"/>
                <a:ea typeface="Times New Roman" panose="02020603050405020304" pitchFamily="18" charset="0"/>
                <a:cs typeface="Times New Roman" panose="02020603050405020304" pitchFamily="18" charset="0"/>
              </a:rPr>
              <a:t>What are the exceptions to the minimum active-duty service requirements for VA health care?</a:t>
            </a:r>
            <a:endParaRPr lang="en-US" sz="1600" b="1" kern="100">
              <a:latin typeface="Calibri" panose="020F0502020204030204" pitchFamily="34" charset="0"/>
              <a:ea typeface="Times New Roman" panose="02020603050405020304" pitchFamily="18" charset="0"/>
              <a:cs typeface="Times New Roman" panose="02020603050405020304" pitchFamily="18" charset="0"/>
            </a:endParaRPr>
          </a:p>
          <a:p>
            <a:pPr marL="166688" marR="0" indent="0">
              <a:lnSpc>
                <a:spcPct val="107000"/>
              </a:lnSpc>
              <a:spcBef>
                <a:spcPts val="0"/>
              </a:spcBef>
              <a:spcAft>
                <a:spcPts val="800"/>
              </a:spcAft>
              <a:buNone/>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The minimum active-duty service requirement for VA health care may not apply if any of these are true: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398463" indent="-231775">
              <a:lnSpc>
                <a:spcPct val="107000"/>
              </a:lnSpc>
              <a:spcBef>
                <a:spcPts val="0"/>
              </a:spcBef>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The Veteran was discharged or released for a qualifying reason (e.g., early discharge, hardship, medical discharge).</a:t>
            </a:r>
            <a:endParaRPr lang="en-US" sz="1600" kern="100">
              <a:latin typeface="Calibri" panose="020F0502020204030204" pitchFamily="34" charset="0"/>
              <a:ea typeface="Times New Roman" panose="02020603050405020304" pitchFamily="18" charset="0"/>
              <a:cs typeface="Times New Roman" panose="02020603050405020304" pitchFamily="18" charset="0"/>
            </a:endParaRPr>
          </a:p>
          <a:p>
            <a:pPr marL="398463" indent="-231775">
              <a:lnSpc>
                <a:spcPct val="107000"/>
              </a:lnSpc>
              <a:spcBef>
                <a:spcPts val="0"/>
              </a:spcBef>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The Veteran was discharged for a disability that was caused—or made worse—by active-duty service.</a:t>
            </a:r>
            <a:endParaRPr lang="en-US" sz="1600" kern="100">
              <a:latin typeface="Calibri" panose="020F0502020204030204" pitchFamily="34" charset="0"/>
              <a:ea typeface="Times New Roman" panose="02020603050405020304" pitchFamily="18" charset="0"/>
              <a:cs typeface="Times New Roman" panose="02020603050405020304" pitchFamily="18" charset="0"/>
            </a:endParaRPr>
          </a:p>
          <a:p>
            <a:pPr marL="398463" indent="-231775">
              <a:lnSpc>
                <a:spcPct val="107000"/>
              </a:lnSpc>
              <a:spcBef>
                <a:spcPts val="0"/>
              </a:spcBef>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The Veteran served prior to the early 1980s.</a:t>
            </a:r>
            <a:br>
              <a:rPr lang="en-US" sz="1600" kern="0">
                <a:effectLst/>
                <a:latin typeface="Arial" panose="020B0604020202020204" pitchFamily="34" charset="0"/>
                <a:ea typeface="Times New Roman" panose="02020603050405020304" pitchFamily="18" charset="0"/>
                <a:cs typeface="Times New Roman" panose="02020603050405020304" pitchFamily="18" charset="0"/>
              </a:rPr>
            </a:b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p>
            <a:pPr marL="166688" marR="0" indent="0">
              <a:lnSpc>
                <a:spcPct val="107000"/>
              </a:lnSpc>
              <a:spcBef>
                <a:spcPts val="0"/>
              </a:spcBef>
              <a:spcAft>
                <a:spcPts val="800"/>
              </a:spcAft>
              <a:buNone/>
              <a:tabLst>
                <a:tab pos="231775" algn="l"/>
              </a:tabLst>
            </a:pPr>
            <a:r>
              <a:rPr lang="en-US" sz="1600" kern="0">
                <a:effectLst/>
                <a:latin typeface="Arial" panose="020B0604020202020204" pitchFamily="34" charset="0"/>
                <a:ea typeface="Times New Roman" panose="02020603050405020304" pitchFamily="18" charset="0"/>
                <a:cs typeface="Times New Roman" panose="02020603050405020304" pitchFamily="18" charset="0"/>
              </a:rPr>
              <a:t>VA encourages all Veterans to apply to determine their enrollment eligibility. Please visit </a:t>
            </a:r>
            <a:r>
              <a:rPr lang="en-US" sz="1600" u="sng">
                <a:solidFill>
                  <a:srgbClr val="0000FF"/>
                </a:solidFill>
                <a:hlinkClick r:id="rId3">
                  <a:extLst>
                    <a:ext uri="{A12FA001-AC4F-418D-AE19-62706E023703}">
                      <ahyp:hlinkClr xmlns:ahyp="http://schemas.microsoft.com/office/drawing/2018/hyperlinkcolor" val="tx"/>
                    </a:ext>
                  </a:extLst>
                </a:hlinkClick>
              </a:rPr>
              <a:t>www.va.gov/health-care/eligibility</a:t>
            </a:r>
            <a:r>
              <a:rPr lang="en-US" sz="1600" kern="0">
                <a:effectLst/>
                <a:latin typeface="Arial" panose="020B0604020202020204" pitchFamily="34" charset="0"/>
                <a:ea typeface="Times New Roman" panose="02020603050405020304" pitchFamily="18" charset="0"/>
                <a:cs typeface="Times New Roman" panose="02020603050405020304" pitchFamily="18" charset="0"/>
              </a:rPr>
              <a:t> for more information.</a:t>
            </a:r>
          </a:p>
          <a:p>
            <a:pPr marL="0" marR="0" indent="0">
              <a:lnSpc>
                <a:spcPct val="107000"/>
              </a:lnSpc>
              <a:spcBef>
                <a:spcPts val="0"/>
              </a:spcBef>
              <a:spcAft>
                <a:spcPts val="800"/>
              </a:spcAft>
              <a:buNone/>
              <a:tabLst>
                <a:tab pos="231775" algn="l"/>
              </a:tabLst>
            </a:pP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6E09C393-EAF9-E640-8D79-A1F151770376}"/>
              </a:ext>
            </a:extLst>
          </p:cNvPr>
          <p:cNvSpPr>
            <a:spLocks noGrp="1"/>
          </p:cNvSpPr>
          <p:nvPr>
            <p:ph type="sldNum" sz="quarter" idx="10"/>
          </p:nvPr>
        </p:nvSpPr>
        <p:spPr/>
        <p:txBody>
          <a:bodyPr/>
          <a:lstStyle/>
          <a:p>
            <a:fld id="{71D2E955-1962-4AEE-8867-D22B674B3D18}" type="slidenum">
              <a:rPr lang="en-US" smtClean="0"/>
              <a:pPr/>
              <a:t>8</a:t>
            </a:fld>
            <a:endParaRPr lang="en-US"/>
          </a:p>
        </p:txBody>
      </p:sp>
    </p:spTree>
    <p:extLst>
      <p:ext uri="{BB962C8B-B14F-4D97-AF65-F5344CB8AC3E}">
        <p14:creationId xmlns:p14="http://schemas.microsoft.com/office/powerpoint/2010/main" val="729036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F27E6-AEF0-4A96-9059-1C62517C3EB0}"/>
              </a:ext>
            </a:extLst>
          </p:cNvPr>
          <p:cNvSpPr>
            <a:spLocks noGrp="1"/>
          </p:cNvSpPr>
          <p:nvPr>
            <p:ph type="title"/>
          </p:nvPr>
        </p:nvSpPr>
        <p:spPr/>
        <p:txBody>
          <a:bodyPr>
            <a:normAutofit/>
          </a:bodyPr>
          <a:lstStyle/>
          <a:p>
            <a:r>
              <a:rPr lang="en-US" sz="2800"/>
              <a:t>Apply for VA Health Care in 4 Easy Ways</a:t>
            </a:r>
          </a:p>
        </p:txBody>
      </p:sp>
      <p:sp>
        <p:nvSpPr>
          <p:cNvPr id="3" name="Content Placeholder 2">
            <a:extLst>
              <a:ext uri="{FF2B5EF4-FFF2-40B4-BE49-F238E27FC236}">
                <a16:creationId xmlns:a16="http://schemas.microsoft.com/office/drawing/2014/main" id="{6D5C3662-B6E0-4170-ADF8-8ED6AA716592}"/>
              </a:ext>
            </a:extLst>
          </p:cNvPr>
          <p:cNvSpPr>
            <a:spLocks noGrp="1"/>
          </p:cNvSpPr>
          <p:nvPr>
            <p:ph idx="1"/>
          </p:nvPr>
        </p:nvSpPr>
        <p:spPr>
          <a:xfrm>
            <a:off x="886691" y="1258905"/>
            <a:ext cx="9483297" cy="4340189"/>
          </a:xfrm>
        </p:spPr>
        <p:txBody>
          <a:bodyPr>
            <a:normAutofit/>
          </a:bodyPr>
          <a:lstStyle/>
          <a:p>
            <a:endParaRPr lang="en-US" sz="1800"/>
          </a:p>
          <a:p>
            <a:endParaRPr lang="en-US" sz="1800"/>
          </a:p>
        </p:txBody>
      </p:sp>
      <p:sp>
        <p:nvSpPr>
          <p:cNvPr id="4" name="Slide Number Placeholder 3">
            <a:extLst>
              <a:ext uri="{FF2B5EF4-FFF2-40B4-BE49-F238E27FC236}">
                <a16:creationId xmlns:a16="http://schemas.microsoft.com/office/drawing/2014/main" id="{037F34C7-6FA0-43B4-BCD6-027BC702BC04}"/>
              </a:ext>
            </a:extLst>
          </p:cNvPr>
          <p:cNvSpPr>
            <a:spLocks noGrp="1"/>
          </p:cNvSpPr>
          <p:nvPr>
            <p:ph type="sldNum" sz="quarter" idx="10"/>
          </p:nvPr>
        </p:nvSpPr>
        <p:spPr/>
        <p:txBody>
          <a:bodyPr/>
          <a:lstStyle/>
          <a:p>
            <a:fld id="{71D2E955-1962-4AEE-8867-D22B674B3D18}" type="slidenum">
              <a:rPr lang="en-US" smtClean="0"/>
              <a:pPr/>
              <a:t>9</a:t>
            </a:fld>
            <a:endParaRPr lang="en-US"/>
          </a:p>
        </p:txBody>
      </p:sp>
      <p:sp>
        <p:nvSpPr>
          <p:cNvPr id="6" name="TextBox 5">
            <a:extLst>
              <a:ext uri="{FF2B5EF4-FFF2-40B4-BE49-F238E27FC236}">
                <a16:creationId xmlns:a16="http://schemas.microsoft.com/office/drawing/2014/main" id="{BF5E267E-B0D4-4E38-81F9-E69F7CD0846A}"/>
              </a:ext>
            </a:extLst>
          </p:cNvPr>
          <p:cNvSpPr txBox="1"/>
          <p:nvPr/>
        </p:nvSpPr>
        <p:spPr>
          <a:xfrm>
            <a:off x="2238375" y="1444110"/>
            <a:ext cx="7715249" cy="4154984"/>
          </a:xfrm>
          <a:prstGeom prst="rect">
            <a:avLst/>
          </a:prstGeom>
          <a:noFill/>
        </p:spPr>
        <p:txBody>
          <a:bodyPr wrap="square">
            <a:spAutoFit/>
          </a:bodyPr>
          <a:lstStyle/>
          <a:p>
            <a:pPr marL="457200" indent="-457200" algn="l" rtl="0" fontAlgn="base">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Online: </a:t>
            </a:r>
            <a:r>
              <a:rPr lang="en-US" sz="2400" b="0" i="0" u="sng" strike="noStrike">
                <a:solidFill>
                  <a:srgbClr val="0000F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https://www.va.gov/health-care/apply/application/introduction</a:t>
            </a:r>
            <a:r>
              <a:rPr lang="en-US" sz="2400" b="0" i="0">
                <a:solidFill>
                  <a:srgbClr val="000000"/>
                </a:solidFill>
                <a:effectLst/>
                <a:latin typeface="Arial" panose="020B0604020202020204" pitchFamily="34" charset="0"/>
                <a:cs typeface="Arial" panose="020B0604020202020204" pitchFamily="34" charset="0"/>
              </a:rPr>
              <a:t>. </a:t>
            </a:r>
            <a:br>
              <a:rPr lang="en-US" sz="2400" b="0" i="0">
                <a:solidFill>
                  <a:srgbClr val="000000"/>
                </a:solidFill>
                <a:effectLst/>
                <a:latin typeface="Arial" panose="020B0604020202020204" pitchFamily="34" charset="0"/>
                <a:cs typeface="Arial" panose="020B0604020202020204" pitchFamily="34" charset="0"/>
              </a:rPr>
            </a:br>
            <a:endParaRPr lang="en-US" sz="2400" b="0" i="0">
              <a:solidFill>
                <a:srgbClr val="000000"/>
              </a:solidFill>
              <a:effectLst/>
              <a:latin typeface="Arial" panose="020B0604020202020204" pitchFamily="34" charset="0"/>
              <a:cs typeface="Arial" panose="020B0604020202020204" pitchFamily="34" charset="0"/>
            </a:endParaRPr>
          </a:p>
          <a:p>
            <a:pPr marL="457200" indent="-457200" algn="l" rtl="0" fontAlgn="base">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By calling the toll-free hotline: 877-222-8387. </a:t>
            </a:r>
            <a:br>
              <a:rPr lang="en-US" sz="2400" b="0" i="0">
                <a:solidFill>
                  <a:srgbClr val="000000"/>
                </a:solidFill>
                <a:effectLst/>
                <a:latin typeface="Arial" panose="020B0604020202020204" pitchFamily="34" charset="0"/>
                <a:cs typeface="Arial" panose="020B0604020202020204" pitchFamily="34" charset="0"/>
              </a:rPr>
            </a:br>
            <a:endParaRPr lang="en-US" sz="2400" b="0" i="0">
              <a:solidFill>
                <a:srgbClr val="000000"/>
              </a:solidFill>
              <a:effectLst/>
              <a:latin typeface="Arial" panose="020B0604020202020204" pitchFamily="34" charset="0"/>
              <a:cs typeface="Arial" panose="020B0604020202020204" pitchFamily="34" charset="0"/>
            </a:endParaRPr>
          </a:p>
          <a:p>
            <a:pPr marL="457200" indent="-457200" algn="l" rtl="0" fontAlgn="base">
              <a:buFont typeface="+mj-lt"/>
              <a:buAutoNum type="arabicPeriod"/>
            </a:pPr>
            <a:r>
              <a:rPr lang="en-US" sz="2400" b="0" i="0">
                <a:solidFill>
                  <a:srgbClr val="000000"/>
                </a:solidFill>
                <a:effectLst/>
                <a:latin typeface="Arial" panose="020B0604020202020204" pitchFamily="34" charset="0"/>
                <a:cs typeface="Arial" panose="020B0604020202020204" pitchFamily="34" charset="0"/>
              </a:rPr>
              <a:t>By mailing </a:t>
            </a:r>
            <a:r>
              <a:rPr lang="en-US" sz="2400" b="0" i="0" strike="noStrike">
                <a:effectLst/>
                <a:latin typeface="Arial" panose="020B0604020202020204" pitchFamily="34" charset="0"/>
                <a:cs typeface="Arial" panose="020B0604020202020204" pitchFamily="34" charset="0"/>
              </a:rPr>
              <a:t>VA Form 10-10EZ</a:t>
            </a:r>
            <a:r>
              <a:rPr lang="en-US" sz="2400" b="0" i="0">
                <a:effectLst/>
                <a:latin typeface="Arial" panose="020B0604020202020204" pitchFamily="34" charset="0"/>
                <a:cs typeface="Arial" panose="020B0604020202020204" pitchFamily="34" charset="0"/>
              </a:rPr>
              <a:t> </a:t>
            </a:r>
            <a:r>
              <a:rPr lang="en-US" sz="2400" b="0" i="0">
                <a:solidFill>
                  <a:srgbClr val="000000"/>
                </a:solidFill>
                <a:effectLst/>
                <a:latin typeface="Arial" panose="020B0604020202020204" pitchFamily="34" charset="0"/>
                <a:cs typeface="Arial" panose="020B0604020202020204" pitchFamily="34" charset="0"/>
              </a:rPr>
              <a:t>to: </a:t>
            </a:r>
          </a:p>
          <a:p>
            <a:pPr algn="l" rtl="0" fontAlgn="base"/>
            <a:r>
              <a:rPr lang="en-US" sz="2400">
                <a:solidFill>
                  <a:srgbClr val="000000"/>
                </a:solidFill>
                <a:latin typeface="Arial" panose="020B0604020202020204" pitchFamily="34" charset="0"/>
                <a:cs typeface="Arial" panose="020B0604020202020204" pitchFamily="34" charset="0"/>
              </a:rPr>
              <a:t>	</a:t>
            </a:r>
            <a:r>
              <a:rPr lang="en-US" sz="2400" b="0" i="0">
                <a:solidFill>
                  <a:srgbClr val="000000"/>
                </a:solidFill>
                <a:effectLst/>
                <a:latin typeface="Arial" panose="020B0604020202020204" pitchFamily="34" charset="0"/>
                <a:cs typeface="Arial" panose="020B0604020202020204" pitchFamily="34" charset="0"/>
              </a:rPr>
              <a:t>Health Eligibility Center </a:t>
            </a:r>
            <a:br>
              <a:rPr lang="en-US" sz="2400" b="0" i="0">
                <a:solidFill>
                  <a:srgbClr val="000000"/>
                </a:solidFill>
                <a:effectLst/>
                <a:latin typeface="Arial" panose="020B0604020202020204" pitchFamily="34" charset="0"/>
                <a:cs typeface="Arial" panose="020B0604020202020204" pitchFamily="34" charset="0"/>
              </a:rPr>
            </a:br>
            <a:r>
              <a:rPr lang="en-US" sz="2400" b="0" i="0">
                <a:solidFill>
                  <a:srgbClr val="000000"/>
                </a:solidFill>
                <a:effectLst/>
                <a:latin typeface="Arial" panose="020B0604020202020204" pitchFamily="34" charset="0"/>
                <a:cs typeface="Arial" panose="020B0604020202020204" pitchFamily="34" charset="0"/>
              </a:rPr>
              <a:t>	2957 Clairmont Rd., Suite 200 </a:t>
            </a:r>
            <a:br>
              <a:rPr lang="en-US" sz="2400" b="0" i="0">
                <a:solidFill>
                  <a:srgbClr val="000000"/>
                </a:solidFill>
                <a:effectLst/>
                <a:latin typeface="Arial" panose="020B0604020202020204" pitchFamily="34" charset="0"/>
                <a:cs typeface="Arial" panose="020B0604020202020204" pitchFamily="34" charset="0"/>
              </a:rPr>
            </a:br>
            <a:r>
              <a:rPr lang="en-US" sz="2400" b="0" i="0">
                <a:solidFill>
                  <a:srgbClr val="000000"/>
                </a:solidFill>
                <a:effectLst/>
                <a:latin typeface="Arial" panose="020B0604020202020204" pitchFamily="34" charset="0"/>
                <a:cs typeface="Arial" panose="020B0604020202020204" pitchFamily="34" charset="0"/>
              </a:rPr>
              <a:t>	Atlanta, GA 30329 </a:t>
            </a:r>
            <a:br>
              <a:rPr lang="en-US" sz="2400" b="0" i="0">
                <a:solidFill>
                  <a:srgbClr val="000000"/>
                </a:solidFill>
                <a:effectLst/>
                <a:latin typeface="Arial" panose="020B0604020202020204" pitchFamily="34" charset="0"/>
                <a:cs typeface="Arial" panose="020B0604020202020204" pitchFamily="34" charset="0"/>
              </a:rPr>
            </a:br>
            <a:endParaRPr lang="en-US" sz="2400" b="0" i="0">
              <a:solidFill>
                <a:srgbClr val="000000"/>
              </a:solidFill>
              <a:effectLst/>
              <a:latin typeface="Arial" panose="020B0604020202020204" pitchFamily="34" charset="0"/>
              <a:cs typeface="Arial" panose="020B0604020202020204" pitchFamily="34" charset="0"/>
            </a:endParaRPr>
          </a:p>
          <a:p>
            <a:pPr algn="l" rtl="0" fontAlgn="base"/>
            <a:r>
              <a:rPr lang="en-US" sz="2400" b="0" i="0">
                <a:solidFill>
                  <a:srgbClr val="000000"/>
                </a:solidFill>
                <a:effectLst/>
                <a:latin typeface="Arial" panose="020B0604020202020204" pitchFamily="34" charset="0"/>
                <a:cs typeface="Arial" panose="020B0604020202020204" pitchFamily="34" charset="0"/>
              </a:rPr>
              <a:t>4. In person at </a:t>
            </a:r>
            <a:r>
              <a:rPr lang="en-US" sz="2400" b="0" i="0" strike="noStrike">
                <a:effectLst/>
                <a:latin typeface="Arial" panose="020B0604020202020204" pitchFamily="34" charset="0"/>
                <a:cs typeface="Arial" panose="020B0604020202020204" pitchFamily="34" charset="0"/>
              </a:rPr>
              <a:t>the nearest VA medical center or clinic</a:t>
            </a:r>
            <a:r>
              <a:rPr lang="en-US" sz="2400" b="0" i="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298454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9_Office Theme">
  <a:themeElements>
    <a:clrScheme name="Choose VA">
      <a:dk1>
        <a:sysClr val="windowText" lastClr="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D"/>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ooseVA - ws">
  <a:themeElements>
    <a:clrScheme name="Custom 10">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005390"/>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ooseVA - ws" id="{B65A71F8-B624-4AF4-BBF6-BD6C872BEAE0}" vid="{E7BA3E0A-772D-41EA-9EC6-F368E792AD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04EF643E103A4F8748BA8C905FC567" ma:contentTypeVersion="14" ma:contentTypeDescription="Create a new document." ma:contentTypeScope="" ma:versionID="15278bc7c64b44695f97818a4e669593">
  <xsd:schema xmlns:xsd="http://www.w3.org/2001/XMLSchema" xmlns:xs="http://www.w3.org/2001/XMLSchema" xmlns:p="http://schemas.microsoft.com/office/2006/metadata/properties" xmlns:ns2="0d8424db-6200-43a7-a390-6b91180a43ef" xmlns:ns3="c9cf63bb-58e3-4b74-bda1-97c9b3d5bf35" targetNamespace="http://schemas.microsoft.com/office/2006/metadata/properties" ma:root="true" ma:fieldsID="5c2906b4af0e17912613165192367df1" ns2:_="" ns3:_="">
    <xsd:import namespace="0d8424db-6200-43a7-a390-6b91180a43ef"/>
    <xsd:import namespace="c9cf63bb-58e3-4b74-bda1-97c9b3d5bf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424db-6200-43a7-a390-6b91180a4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cf63bb-58e3-4b74-bda1-97c9b3d5bf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d50d924-f031-416d-bbf5-f56bea96ab3f}" ma:internalName="TaxCatchAll" ma:showField="CatchAllData" ma:web="c9cf63bb-58e3-4b74-bda1-97c9b3d5bf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9cf63bb-58e3-4b74-bda1-97c9b3d5bf35">
      <UserInfo>
        <DisplayName>Harrington, Ryan C. (Duty First Consulting LLC)</DisplayName>
        <AccountId>45716</AccountId>
        <AccountType/>
      </UserInfo>
      <UserInfo>
        <DisplayName>Yeksigian, Catherine M. (Aptive HTG)</DisplayName>
        <AccountId>222252</AccountId>
        <AccountType/>
      </UserInfo>
    </SharedWithUsers>
    <lcf76f155ced4ddcb4097134ff3c332f xmlns="0d8424db-6200-43a7-a390-6b91180a43ef">
      <Terms xmlns="http://schemas.microsoft.com/office/infopath/2007/PartnerControls"/>
    </lcf76f155ced4ddcb4097134ff3c332f>
    <TaxCatchAll xmlns="c9cf63bb-58e3-4b74-bda1-97c9b3d5bf35" xsi:nil="true"/>
    <MediaLengthInSeconds xmlns="0d8424db-6200-43a7-a390-6b91180a43ef" xsi:nil="true"/>
  </documentManagement>
</p:properties>
</file>

<file path=customXml/itemProps1.xml><?xml version="1.0" encoding="utf-8"?>
<ds:datastoreItem xmlns:ds="http://schemas.openxmlformats.org/officeDocument/2006/customXml" ds:itemID="{5B934FE6-BCC4-4D79-8512-093DCFDB4905}">
  <ds:schemaRefs>
    <ds:schemaRef ds:uri="http://schemas.microsoft.com/sharepoint/v3/contenttype/forms"/>
  </ds:schemaRefs>
</ds:datastoreItem>
</file>

<file path=customXml/itemProps2.xml><?xml version="1.0" encoding="utf-8"?>
<ds:datastoreItem xmlns:ds="http://schemas.openxmlformats.org/officeDocument/2006/customXml" ds:itemID="{633DA20C-C540-4A2A-BAFC-9A6BFEA67DFC}">
  <ds:schemaRefs>
    <ds:schemaRef ds:uri="0d8424db-6200-43a7-a390-6b91180a43ef"/>
    <ds:schemaRef ds:uri="c9cf63bb-58e3-4b74-bda1-97c9b3d5bf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B8C974-5AA9-44D0-B03B-E534BC07C0B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0d8424db-6200-43a7-a390-6b91180a43ef"/>
    <ds:schemaRef ds:uri="http://schemas.microsoft.com/office/2006/metadata/properties"/>
    <ds:schemaRef ds:uri="http://purl.org/dc/elements/1.1/"/>
    <ds:schemaRef ds:uri="c9cf63bb-58e3-4b74-bda1-97c9b3d5bf3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TotalTime>
  <Words>3557</Words>
  <Application>Microsoft Office PowerPoint</Application>
  <PresentationFormat>Widescreen</PresentationFormat>
  <Paragraphs>295</Paragraphs>
  <Slides>14</Slides>
  <Notes>14</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.AppleSystemUIFont</vt:lpstr>
      <vt:lpstr>Arial</vt:lpstr>
      <vt:lpstr>Calibri</vt:lpstr>
      <vt:lpstr>Courier New</vt:lpstr>
      <vt:lpstr>Georgia</vt:lpstr>
      <vt:lpstr>LucidaGrande</vt:lpstr>
      <vt:lpstr>Source Sans Pro</vt:lpstr>
      <vt:lpstr>Times New Roman</vt:lpstr>
      <vt:lpstr>19_Office Theme</vt:lpstr>
      <vt:lpstr>ChooseVA - ws</vt:lpstr>
      <vt:lpstr>think-cell Slide</vt:lpstr>
      <vt:lpstr> Honoring our Promise to Address Comprehensive Toxics (PACT) Act of 2022 – 2024 Health Care Eligibility Changes VHA Veteran/Stakeholder Overview  </vt:lpstr>
      <vt:lpstr>Purpose</vt:lpstr>
      <vt:lpstr>PACT Act Overview</vt:lpstr>
      <vt:lpstr>2024 PACT Act Health Care Eligibility: What Changed?</vt:lpstr>
      <vt:lpstr>Newly Eligible Veteran Cohorts</vt:lpstr>
      <vt:lpstr>What Is Considered a TERA?</vt:lpstr>
      <vt:lpstr>Vietnam Era Veteran VA Health Care Eligibility</vt:lpstr>
      <vt:lpstr>VA Health Care Eligibility FAQs</vt:lpstr>
      <vt:lpstr>Apply for VA Health Care in 4 Easy Ways</vt:lpstr>
      <vt:lpstr>Why VA?</vt:lpstr>
      <vt:lpstr>VA Toxic Exposure Screening Quick Facts</vt:lpstr>
      <vt:lpstr>Expanding Presumptions of Service Connection</vt:lpstr>
      <vt:lpstr>Filing and Processing Claims Associated with the PACT Act</vt:lpstr>
      <vt:lpstr>Other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Implementation Team (LIT)  PL: 117-67 Hire Veteran Health Heroes Act of 2021  Touch Point with Human Capital Management</dc:title>
  <dc:creator>Subbu, Sankalpa</dc:creator>
  <cp:lastModifiedBy>Hinker, Jacqueline</cp:lastModifiedBy>
  <cp:revision>2</cp:revision>
  <dcterms:created xsi:type="dcterms:W3CDTF">2021-12-16T19:57:10Z</dcterms:created>
  <dcterms:modified xsi:type="dcterms:W3CDTF">2024-05-17T16:04:02Z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0x010100BC04EF643E103A4F8748BA8C905FC567</vt:lpwstr>
  </property>
  <property fmtid="{D5CDD505-2E9C-101B-9397-08002B2CF9AE}" pid="3" name="MediaServiceImageTags">
    <vt:lpwstr/>
  </property>
  <property fmtid="{D5CDD505-2E9C-101B-9397-08002B2CF9AE}" pid="4" name="Order">
    <vt:r8>370800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